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6"/>
  </p:notesMasterIdLst>
  <p:handoutMasterIdLst>
    <p:handoutMasterId r:id="rId47"/>
  </p:handoutMasterIdLst>
  <p:sldIdLst>
    <p:sldId id="257" r:id="rId3"/>
    <p:sldId id="258" r:id="rId4"/>
    <p:sldId id="259" r:id="rId5"/>
    <p:sldId id="260" r:id="rId6"/>
    <p:sldId id="261" r:id="rId7"/>
    <p:sldId id="262" r:id="rId8"/>
    <p:sldId id="272" r:id="rId9"/>
    <p:sldId id="273" r:id="rId10"/>
    <p:sldId id="274" r:id="rId11"/>
    <p:sldId id="275" r:id="rId12"/>
    <p:sldId id="263" r:id="rId13"/>
    <p:sldId id="310" r:id="rId14"/>
    <p:sldId id="311" r:id="rId15"/>
    <p:sldId id="312" r:id="rId16"/>
    <p:sldId id="313" r:id="rId17"/>
    <p:sldId id="315" r:id="rId18"/>
    <p:sldId id="314" r:id="rId19"/>
    <p:sldId id="316" r:id="rId20"/>
    <p:sldId id="276" r:id="rId21"/>
    <p:sldId id="277" r:id="rId22"/>
    <p:sldId id="288" r:id="rId23"/>
    <p:sldId id="265" r:id="rId24"/>
    <p:sldId id="290" r:id="rId25"/>
    <p:sldId id="291" r:id="rId26"/>
    <p:sldId id="292" r:id="rId27"/>
    <p:sldId id="302" r:id="rId28"/>
    <p:sldId id="303" r:id="rId29"/>
    <p:sldId id="304" r:id="rId30"/>
    <p:sldId id="305" r:id="rId31"/>
    <p:sldId id="318" r:id="rId32"/>
    <p:sldId id="317" r:id="rId33"/>
    <p:sldId id="306" r:id="rId34"/>
    <p:sldId id="307" r:id="rId35"/>
    <p:sldId id="309" r:id="rId36"/>
    <p:sldId id="266" r:id="rId37"/>
    <p:sldId id="308" r:id="rId38"/>
    <p:sldId id="300" r:id="rId39"/>
    <p:sldId id="267" r:id="rId40"/>
    <p:sldId id="299" r:id="rId41"/>
    <p:sldId id="301" r:id="rId42"/>
    <p:sldId id="268" r:id="rId43"/>
    <p:sldId id="269" r:id="rId44"/>
    <p:sldId id="270" r:id="rId4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89" d="100"/>
          <a:sy n="89" d="100"/>
        </p:scale>
        <p:origin x="418"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12/10/2015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12/10/2015</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293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95840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04007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12/10/2015</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12/10/2015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12/10/2015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12/10/2015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12/10/2015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F0DFD029-FB74-4578-B929-F66AA97659CA}" type="datetimeFigureOut">
              <a:rPr lang="en-US"/>
              <a:t>12/10/2015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3" name="Picture Placeholder 2"/>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F0DFD029-FB74-4578-B929-F66AA97659CA}" type="datetimeFigureOut">
              <a:rPr lang="en-US"/>
              <a:t>12/10/2015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12/10/2015</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j4OmVLc_oDw" TargetMode="External"/><Relationship Id="rId3" Type="http://schemas.openxmlformats.org/officeDocument/2006/relationships/hyperlink" Target="https://www.youtube.com/watch?v=T0SFAdPUUYs" TargetMode="External"/><Relationship Id="rId7" Type="http://schemas.openxmlformats.org/officeDocument/2006/relationships/hyperlink" Target="https://www.youtube.com/watch?v=enlQMUE9df4" TargetMode="External"/><Relationship Id="rId2" Type="http://schemas.openxmlformats.org/officeDocument/2006/relationships/hyperlink" Target="https://www.youtube.com/watch?v=ZrZodwEHjew" TargetMode="External"/><Relationship Id="rId1" Type="http://schemas.openxmlformats.org/officeDocument/2006/relationships/slideLayout" Target="../slideLayouts/slideLayout2.xml"/><Relationship Id="rId6" Type="http://schemas.openxmlformats.org/officeDocument/2006/relationships/hyperlink" Target="https://www.youtube.com/watch?v=uERF6D37E_o" TargetMode="External"/><Relationship Id="rId5" Type="http://schemas.openxmlformats.org/officeDocument/2006/relationships/hyperlink" Target="https://www.youtube.com/watch?v=K-F_T59ZDPw" TargetMode="External"/><Relationship Id="rId4" Type="http://schemas.openxmlformats.org/officeDocument/2006/relationships/hyperlink" Target="https://www.youtube.com/watch?v=5uR34U1qc-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04 – Self Leveling </a:t>
            </a:r>
            <a:r>
              <a:rPr lang="en-US" dirty="0" smtClean="0"/>
              <a:t>Table</a:t>
            </a:r>
            <a:endParaRPr lang="en-US" dirty="0"/>
          </a:p>
        </p:txBody>
      </p:sp>
      <p:sp>
        <p:nvSpPr>
          <p:cNvPr id="5" name="Subtitle 4"/>
          <p:cNvSpPr>
            <a:spLocks noGrp="1"/>
          </p:cNvSpPr>
          <p:nvPr>
            <p:ph type="subTitle" idx="1"/>
          </p:nvPr>
        </p:nvSpPr>
        <p:spPr/>
        <p:txBody>
          <a:bodyPr/>
          <a:lstStyle/>
          <a:p>
            <a:r>
              <a:rPr lang="en-US" dirty="0" smtClean="0"/>
              <a:t>Sean</a:t>
            </a:r>
          </a:p>
          <a:p>
            <a:r>
              <a:rPr lang="en-US" dirty="0" smtClean="0"/>
              <a:t>Waleed</a:t>
            </a:r>
          </a:p>
          <a:p>
            <a:r>
              <a:rPr lang="en-US" dirty="0" smtClean="0"/>
              <a:t>Adrian</a:t>
            </a:r>
          </a:p>
          <a:p>
            <a:r>
              <a:rPr lang="en-US" dirty="0" smtClean="0"/>
              <a:t>Taylor</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158" r="6997"/>
          <a:stretch/>
        </p:blipFill>
        <p:spPr>
          <a:xfrm rot="5400000">
            <a:off x="4157373" y="2524894"/>
            <a:ext cx="3670929" cy="3886200"/>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Requirements</a:t>
            </a:r>
            <a:endParaRPr lang="en-US" dirty="0"/>
          </a:p>
        </p:txBody>
      </p:sp>
      <p:sp>
        <p:nvSpPr>
          <p:cNvPr id="3" name="Content Placeholder 2"/>
          <p:cNvSpPr>
            <a:spLocks noGrp="1"/>
          </p:cNvSpPr>
          <p:nvPr>
            <p:ph idx="1"/>
          </p:nvPr>
        </p:nvSpPr>
        <p:spPr/>
        <p:txBody>
          <a:bodyPr>
            <a:normAutofit/>
          </a:bodyPr>
          <a:lstStyle/>
          <a:p>
            <a:r>
              <a:rPr lang="en-US" b="1" dirty="0"/>
              <a:t>Operational</a:t>
            </a:r>
            <a:endParaRPr lang="en-US" dirty="0"/>
          </a:p>
          <a:p>
            <a:pPr lvl="1"/>
            <a:r>
              <a:rPr lang="en-US" dirty="0"/>
              <a:t>Device should be smaller than a cubic foot.</a:t>
            </a:r>
          </a:p>
          <a:p>
            <a:pPr lvl="1"/>
            <a:r>
              <a:rPr lang="en-US" dirty="0"/>
              <a:t>Device should not weigh more than 5 lbs.</a:t>
            </a:r>
          </a:p>
          <a:p>
            <a:r>
              <a:rPr lang="en-US" b="1" dirty="0"/>
              <a:t>Reliability &amp; Availability</a:t>
            </a:r>
            <a:endParaRPr lang="en-US" dirty="0"/>
          </a:p>
          <a:p>
            <a:pPr lvl="1"/>
            <a:r>
              <a:rPr lang="en-US" dirty="0"/>
              <a:t>Table should hold .25 lb. without breaking.</a:t>
            </a:r>
          </a:p>
          <a:p>
            <a:r>
              <a:rPr lang="en-US" b="1" dirty="0"/>
              <a:t>Social &amp; Cultural</a:t>
            </a:r>
            <a:endParaRPr lang="en-US" dirty="0"/>
          </a:p>
          <a:p>
            <a:pPr lvl="1"/>
            <a:r>
              <a:rPr lang="en-US" dirty="0"/>
              <a:t>Should have visual feedback system to relay angle state to user.</a:t>
            </a:r>
          </a:p>
          <a:p>
            <a:r>
              <a:rPr lang="en-US" b="1" dirty="0"/>
              <a:t>Usability</a:t>
            </a:r>
            <a:endParaRPr lang="en-US" dirty="0"/>
          </a:p>
          <a:p>
            <a:pPr lvl="1"/>
            <a:r>
              <a:rPr lang="en-US" dirty="0"/>
              <a:t>User should not need instructions to use device</a:t>
            </a:r>
            <a:r>
              <a:rPr lang="en-US" dirty="0" smtClean="0"/>
              <a:t>.</a:t>
            </a:r>
            <a:endParaRPr lang="en-US" dirty="0"/>
          </a:p>
        </p:txBody>
      </p:sp>
    </p:spTree>
    <p:extLst>
      <p:ext uri="{BB962C8B-B14F-4D97-AF65-F5344CB8AC3E}">
        <p14:creationId xmlns:p14="http://schemas.microsoft.com/office/powerpoint/2010/main" val="12717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5" name="Content Placeholder 4"/>
          <p:cNvSpPr>
            <a:spLocks noGrp="1"/>
          </p:cNvSpPr>
          <p:nvPr>
            <p:ph idx="1"/>
          </p:nvPr>
        </p:nvSpPr>
        <p:spPr/>
        <p:txBody>
          <a:bodyPr/>
          <a:lstStyle/>
          <a:p>
            <a:r>
              <a:rPr lang="en-US" dirty="0" smtClean="0"/>
              <a:t>Triangular base with triangular top tray.</a:t>
            </a:r>
          </a:p>
          <a:p>
            <a:r>
              <a:rPr lang="en-US" dirty="0" smtClean="0"/>
              <a:t>Three servos attached on the corners of the tray.</a:t>
            </a:r>
          </a:p>
          <a:p>
            <a:r>
              <a:rPr lang="en-US" dirty="0" smtClean="0"/>
              <a:t>Receive input from an accelerometer and process in a </a:t>
            </a:r>
            <a:r>
              <a:rPr lang="en-US" dirty="0" smtClean="0"/>
              <a:t>microprocessor.</a:t>
            </a:r>
            <a:endParaRPr lang="en-US" dirty="0" smtClean="0"/>
          </a:p>
          <a:p>
            <a:r>
              <a:rPr lang="en-US" dirty="0" smtClean="0"/>
              <a:t>Send updated positions to servos based on device tilt.</a:t>
            </a:r>
          </a:p>
          <a:p>
            <a:r>
              <a:rPr lang="en-US" dirty="0" smtClean="0"/>
              <a:t>Battery powered for portability.</a:t>
            </a:r>
          </a:p>
          <a:p>
            <a:r>
              <a:rPr lang="en-US" dirty="0" smtClean="0"/>
              <a:t>Lots of LEDs for entertainment. </a:t>
            </a:r>
          </a:p>
          <a:p>
            <a:endParaRPr lang="en-US" dirty="0" smtClean="0"/>
          </a:p>
        </p:txBody>
      </p:sp>
    </p:spTree>
    <p:extLst>
      <p:ext uri="{BB962C8B-B14F-4D97-AF65-F5344CB8AC3E}">
        <p14:creationId xmlns:p14="http://schemas.microsoft.com/office/powerpoint/2010/main" val="376511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Concept</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817812" y="1752600"/>
            <a:ext cx="6553200" cy="4420676"/>
          </a:xfrm>
          <a:ln>
            <a:solidFill>
              <a:schemeClr val="bg1"/>
            </a:solidFill>
          </a:ln>
        </p:spPr>
      </p:pic>
    </p:spTree>
    <p:extLst>
      <p:ext uri="{BB962C8B-B14F-4D97-AF65-F5344CB8AC3E}">
        <p14:creationId xmlns:p14="http://schemas.microsoft.com/office/powerpoint/2010/main" val="3154809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Brackets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13012" y="1752600"/>
            <a:ext cx="7389812" cy="4013682"/>
          </a:xfrm>
          <a:ln>
            <a:solidFill>
              <a:schemeClr val="bg1"/>
            </a:solidFill>
          </a:ln>
        </p:spPr>
      </p:pic>
    </p:spTree>
    <p:extLst>
      <p:ext uri="{BB962C8B-B14F-4D97-AF65-F5344CB8AC3E}">
        <p14:creationId xmlns:p14="http://schemas.microsoft.com/office/powerpoint/2010/main" val="1750849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PCB &amp; Battery Placement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08212" y="1905000"/>
            <a:ext cx="7999412" cy="3995092"/>
          </a:xfrm>
          <a:ln>
            <a:solidFill>
              <a:schemeClr val="bg1"/>
            </a:solidFill>
          </a:ln>
        </p:spPr>
      </p:pic>
    </p:spTree>
    <p:extLst>
      <p:ext uri="{BB962C8B-B14F-4D97-AF65-F5344CB8AC3E}">
        <p14:creationId xmlns:p14="http://schemas.microsoft.com/office/powerpoint/2010/main" val="3911263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to Servo Brackets Mounting</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17812" y="1600200"/>
            <a:ext cx="5865812" cy="4735614"/>
          </a:xfrm>
          <a:ln>
            <a:solidFill>
              <a:schemeClr val="bg1"/>
            </a:solidFill>
          </a:ln>
        </p:spPr>
      </p:pic>
    </p:spTree>
    <p:extLst>
      <p:ext uri="{BB962C8B-B14F-4D97-AF65-F5344CB8AC3E}">
        <p14:creationId xmlns:p14="http://schemas.microsoft.com/office/powerpoint/2010/main" val="377654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Tray to Base Assembly</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60612" y="1676400"/>
            <a:ext cx="7543800" cy="4590331"/>
          </a:xfrm>
          <a:ln>
            <a:solidFill>
              <a:schemeClr val="bg1"/>
            </a:solidFill>
          </a:ln>
        </p:spPr>
      </p:pic>
    </p:spTree>
    <p:extLst>
      <p:ext uri="{BB962C8B-B14F-4D97-AF65-F5344CB8AC3E}">
        <p14:creationId xmlns:p14="http://schemas.microsoft.com/office/powerpoint/2010/main" val="3331438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Assembly</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44730" y="274637"/>
            <a:ext cx="4734654" cy="6268101"/>
          </a:xfrm>
          <a:ln>
            <a:solidFill>
              <a:schemeClr val="bg1"/>
            </a:solidFill>
          </a:ln>
        </p:spPr>
      </p:pic>
      <p:sp>
        <p:nvSpPr>
          <p:cNvPr id="6" name="TextBox 5"/>
          <p:cNvSpPr txBox="1"/>
          <p:nvPr/>
        </p:nvSpPr>
        <p:spPr>
          <a:xfrm>
            <a:off x="1218883" y="2133600"/>
            <a:ext cx="487680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Base attached with aluminum standoffs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smtClean="0"/>
              <a:t>Acrylic side panels used for LED mounting</a:t>
            </a:r>
            <a:endParaRPr lang="en-US" sz="2800" dirty="0"/>
          </a:p>
        </p:txBody>
      </p:sp>
    </p:spTree>
    <p:extLst>
      <p:ext uri="{BB962C8B-B14F-4D97-AF65-F5344CB8AC3E}">
        <p14:creationId xmlns:p14="http://schemas.microsoft.com/office/powerpoint/2010/main" val="99588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188573" y="609600"/>
            <a:ext cx="7391400" cy="5543549"/>
          </a:xfrm>
          <a:ln w="9525">
            <a:solidFill>
              <a:schemeClr val="bg1"/>
            </a:solidFill>
          </a:ln>
        </p:spPr>
      </p:pic>
    </p:spTree>
    <p:extLst>
      <p:ext uri="{BB962C8B-B14F-4D97-AF65-F5344CB8AC3E}">
        <p14:creationId xmlns:p14="http://schemas.microsoft.com/office/powerpoint/2010/main" val="898152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p:nvPr/>
        </p:nvSpPr>
        <p:spPr>
          <a:xfrm>
            <a:off x="1160585" y="191344"/>
            <a:ext cx="4674229" cy="584622"/>
          </a:xfrm>
          <a:prstGeom prst="rect">
            <a:avLst/>
          </a:prstGeom>
          <a:noFill/>
          <a:ln>
            <a:noFill/>
          </a:ln>
        </p:spPr>
        <p:txBody>
          <a:bodyPr lIns="91410" tIns="45688" rIns="91410" bIns="45688" anchor="t" anchorCtr="0">
            <a:noAutofit/>
          </a:bodyPr>
          <a:lstStyle/>
          <a:p>
            <a:pPr>
              <a:buSzPct val="25000"/>
            </a:pPr>
            <a:r>
              <a:rPr lang="en" sz="3199" dirty="0">
                <a:latin typeface="Calibri"/>
                <a:ea typeface="Calibri"/>
                <a:cs typeface="Calibri"/>
                <a:sym typeface="Calibri"/>
              </a:rPr>
              <a:t>Self Leveling Table: Level 0</a:t>
            </a:r>
          </a:p>
        </p:txBody>
      </p:sp>
      <p:sp>
        <p:nvSpPr>
          <p:cNvPr id="133" name="Shape 133"/>
          <p:cNvSpPr/>
          <p:nvPr/>
        </p:nvSpPr>
        <p:spPr>
          <a:xfrm>
            <a:off x="3999459" y="1066800"/>
            <a:ext cx="3809006" cy="2475754"/>
          </a:xfrm>
          <a:prstGeom prst="rect">
            <a:avLst/>
          </a:prstGeom>
          <a:solidFill>
            <a:schemeClr val="lt1"/>
          </a:solidFill>
          <a:ln w="1905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2799" dirty="0">
                <a:solidFill>
                  <a:schemeClr val="bg1"/>
                </a:solidFill>
                <a:latin typeface="Calibri"/>
                <a:ea typeface="Calibri"/>
                <a:cs typeface="Calibri"/>
                <a:sym typeface="Calibri"/>
              </a:rPr>
              <a:t>Self Leveling Table</a:t>
            </a:r>
          </a:p>
        </p:txBody>
      </p:sp>
      <p:cxnSp>
        <p:nvCxnSpPr>
          <p:cNvPr id="134" name="Shape 134"/>
          <p:cNvCxnSpPr/>
          <p:nvPr/>
        </p:nvCxnSpPr>
        <p:spPr>
          <a:xfrm>
            <a:off x="2694873" y="1657195"/>
            <a:ext cx="1304584" cy="0"/>
          </a:xfrm>
          <a:prstGeom prst="straightConnector1">
            <a:avLst/>
          </a:prstGeom>
          <a:noFill/>
          <a:ln w="19050" cap="flat" cmpd="sng">
            <a:solidFill>
              <a:schemeClr val="tx1"/>
            </a:solidFill>
            <a:prstDash val="solid"/>
            <a:miter/>
            <a:headEnd type="none" w="med" len="med"/>
            <a:tailEnd type="stealth" w="lg" len="lg"/>
          </a:ln>
        </p:spPr>
      </p:cxnSp>
      <p:cxnSp>
        <p:nvCxnSpPr>
          <p:cNvPr id="135" name="Shape 135"/>
          <p:cNvCxnSpPr/>
          <p:nvPr/>
        </p:nvCxnSpPr>
        <p:spPr>
          <a:xfrm>
            <a:off x="2694873" y="2666583"/>
            <a:ext cx="1304584" cy="0"/>
          </a:xfrm>
          <a:prstGeom prst="straightConnector1">
            <a:avLst/>
          </a:prstGeom>
          <a:noFill/>
          <a:ln w="19050" cap="flat" cmpd="sng">
            <a:solidFill>
              <a:schemeClr val="tx1"/>
            </a:solidFill>
            <a:prstDash val="solid"/>
            <a:miter/>
            <a:headEnd type="none" w="med" len="med"/>
            <a:tailEnd type="stealth" w="lg" len="lg"/>
          </a:ln>
        </p:spPr>
      </p:cxnSp>
      <p:sp>
        <p:nvSpPr>
          <p:cNvPr id="136" name="Shape 136"/>
          <p:cNvSpPr txBox="1"/>
          <p:nvPr/>
        </p:nvSpPr>
        <p:spPr>
          <a:xfrm>
            <a:off x="1808504" y="2343501"/>
            <a:ext cx="748408" cy="584622"/>
          </a:xfrm>
          <a:prstGeom prst="rect">
            <a:avLst/>
          </a:prstGeom>
          <a:noFill/>
          <a:ln>
            <a:noFill/>
          </a:ln>
        </p:spPr>
        <p:txBody>
          <a:bodyPr lIns="91410" tIns="45688" rIns="91410" bIns="45688" anchor="t" anchorCtr="0">
            <a:noAutofit/>
          </a:bodyPr>
          <a:lstStyle/>
          <a:p>
            <a:pPr>
              <a:buSzPct val="25000"/>
            </a:pPr>
            <a:r>
              <a:rPr lang="en" sz="1600" dirty="0">
                <a:latin typeface="Calibri"/>
                <a:ea typeface="Calibri"/>
                <a:cs typeface="Calibri"/>
                <a:sym typeface="Calibri"/>
              </a:rPr>
              <a:t>Power,</a:t>
            </a:r>
          </a:p>
          <a:p>
            <a:pPr>
              <a:buSzPct val="25000"/>
            </a:pPr>
            <a:r>
              <a:rPr lang="en" sz="1600" dirty="0">
                <a:latin typeface="Calibri"/>
                <a:ea typeface="Calibri"/>
                <a:cs typeface="Calibri"/>
                <a:sym typeface="Calibri"/>
              </a:rPr>
              <a:t>6 VDC</a:t>
            </a:r>
          </a:p>
        </p:txBody>
      </p:sp>
      <p:cxnSp>
        <p:nvCxnSpPr>
          <p:cNvPr id="137" name="Shape 137"/>
          <p:cNvCxnSpPr/>
          <p:nvPr/>
        </p:nvCxnSpPr>
        <p:spPr>
          <a:xfrm>
            <a:off x="7808466" y="2627618"/>
            <a:ext cx="923759" cy="0"/>
          </a:xfrm>
          <a:prstGeom prst="straightConnector1">
            <a:avLst/>
          </a:prstGeom>
          <a:noFill/>
          <a:ln w="19050" cap="flat" cmpd="sng">
            <a:solidFill>
              <a:schemeClr val="tx1"/>
            </a:solidFill>
            <a:prstDash val="solid"/>
            <a:miter/>
            <a:headEnd type="none" w="med" len="med"/>
            <a:tailEnd type="stealth" w="lg" len="lg"/>
          </a:ln>
        </p:spPr>
      </p:cxnSp>
      <p:sp>
        <p:nvSpPr>
          <p:cNvPr id="138" name="Shape 138"/>
          <p:cNvSpPr txBox="1"/>
          <p:nvPr/>
        </p:nvSpPr>
        <p:spPr>
          <a:xfrm>
            <a:off x="8799835" y="2281917"/>
            <a:ext cx="1280067" cy="646230"/>
          </a:xfrm>
          <a:prstGeom prst="rect">
            <a:avLst/>
          </a:prstGeom>
          <a:noFill/>
          <a:ln>
            <a:noFill/>
          </a:ln>
        </p:spPr>
        <p:txBody>
          <a:bodyPr lIns="91410" tIns="45688" rIns="91410" bIns="45688" anchor="t" anchorCtr="0">
            <a:noAutofit/>
          </a:bodyPr>
          <a:lstStyle/>
          <a:p>
            <a:pPr>
              <a:buSzPct val="25000"/>
            </a:pPr>
            <a:r>
              <a:rPr lang="en" sz="1866" dirty="0">
                <a:latin typeface="Calibri"/>
                <a:ea typeface="Calibri"/>
                <a:cs typeface="Calibri"/>
                <a:sym typeface="Calibri"/>
              </a:rPr>
              <a:t>LED angle </a:t>
            </a:r>
            <a:br>
              <a:rPr lang="en" sz="1866" dirty="0">
                <a:latin typeface="Calibri"/>
                <a:ea typeface="Calibri"/>
                <a:cs typeface="Calibri"/>
                <a:sym typeface="Calibri"/>
              </a:rPr>
            </a:br>
            <a:r>
              <a:rPr lang="en" sz="1866" dirty="0">
                <a:latin typeface="Calibri"/>
                <a:ea typeface="Calibri"/>
                <a:cs typeface="Calibri"/>
                <a:sym typeface="Calibri"/>
              </a:rPr>
              <a:t>display </a:t>
            </a:r>
          </a:p>
        </p:txBody>
      </p:sp>
      <p:sp>
        <p:nvSpPr>
          <p:cNvPr id="139" name="Shape 139"/>
          <p:cNvSpPr txBox="1"/>
          <p:nvPr/>
        </p:nvSpPr>
        <p:spPr>
          <a:xfrm>
            <a:off x="1403301" y="1241805"/>
            <a:ext cx="1278559" cy="830780"/>
          </a:xfrm>
          <a:prstGeom prst="rect">
            <a:avLst/>
          </a:prstGeom>
          <a:noFill/>
          <a:ln>
            <a:noFill/>
          </a:ln>
        </p:spPr>
        <p:txBody>
          <a:bodyPr lIns="91410" tIns="45688" rIns="91410" bIns="45688" anchor="t" anchorCtr="0">
            <a:noAutofit/>
          </a:bodyPr>
          <a:lstStyle/>
          <a:p>
            <a:pPr algn="ctr">
              <a:buSzPct val="25000"/>
            </a:pPr>
            <a:r>
              <a:rPr lang="en" sz="1600" dirty="0">
                <a:latin typeface="Calibri"/>
                <a:ea typeface="Calibri"/>
                <a:cs typeface="Calibri"/>
                <a:sym typeface="Calibri"/>
              </a:rPr>
              <a:t>Gravitational Accelerative Force</a:t>
            </a:r>
          </a:p>
        </p:txBody>
      </p:sp>
      <p:graphicFrame>
        <p:nvGraphicFramePr>
          <p:cNvPr id="140" name="Shape 140"/>
          <p:cNvGraphicFramePr/>
          <p:nvPr>
            <p:extLst>
              <p:ext uri="{D42A27DB-BD31-4B8C-83A1-F6EECF244321}">
                <p14:modId xmlns:p14="http://schemas.microsoft.com/office/powerpoint/2010/main" val="1459463143"/>
              </p:ext>
            </p:extLst>
          </p:nvPr>
        </p:nvGraphicFramePr>
        <p:xfrm>
          <a:off x="1160585" y="3702461"/>
          <a:ext cx="9666282" cy="2915659"/>
        </p:xfrm>
        <a:graphic>
          <a:graphicData uri="http://schemas.openxmlformats.org/drawingml/2006/table">
            <a:tbl>
              <a:tblPr firstRow="1" bandRow="1">
                <a:noFill/>
              </a:tblPr>
              <a:tblGrid>
                <a:gridCol w="2298601"/>
                <a:gridCol w="7367681"/>
              </a:tblGrid>
              <a:tr h="462013">
                <a:tc>
                  <a:txBody>
                    <a:bodyPr/>
                    <a:lstStyle/>
                    <a:p>
                      <a:pPr marL="0" marR="0" lvl="0" indent="0" algn="l" rtl="0">
                        <a:spcBef>
                          <a:spcPts val="0"/>
                        </a:spcBef>
                        <a:buSzPct val="25000"/>
                        <a:buNone/>
                      </a:pPr>
                      <a:r>
                        <a:rPr lang="en" sz="1900" u="none" strike="noStrike" cap="none" baseline="0" dirty="0">
                          <a:solidFill>
                            <a:schemeClr val="bg1"/>
                          </a:solidFill>
                        </a:rPr>
                        <a:t>Module</a:t>
                      </a:r>
                    </a:p>
                  </a:txBody>
                  <a:tcPr marL="91443" marR="91443" marT="45721" marB="45721">
                    <a:solidFill>
                      <a:schemeClr val="tx1"/>
                    </a:solidFill>
                  </a:tcPr>
                </a:tc>
                <a:tc>
                  <a:txBody>
                    <a:bodyPr/>
                    <a:lstStyle/>
                    <a:p>
                      <a:pPr marL="0" marR="0" lvl="0" indent="0" algn="l" rtl="0">
                        <a:spcBef>
                          <a:spcPts val="0"/>
                        </a:spcBef>
                        <a:buSzPct val="25000"/>
                        <a:buNone/>
                      </a:pPr>
                      <a:r>
                        <a:rPr lang="en" sz="1900" u="none" strike="noStrike" cap="none" baseline="0" dirty="0">
                          <a:solidFill>
                            <a:schemeClr val="bg1"/>
                          </a:solidFill>
                        </a:rPr>
                        <a:t>Self Leveling Table</a:t>
                      </a:r>
                    </a:p>
                  </a:txBody>
                  <a:tcPr marL="91443" marR="91443" marT="45721" marB="45721">
                    <a:solidFill>
                      <a:schemeClr val="tx1"/>
                    </a:solidFill>
                  </a:tcPr>
                </a:tc>
              </a:tr>
              <a:tr h="578996">
                <a:tc>
                  <a:txBody>
                    <a:bodyPr/>
                    <a:lstStyle/>
                    <a:p>
                      <a:pPr marL="0" marR="0" lvl="0" indent="0" algn="l" rtl="0">
                        <a:spcBef>
                          <a:spcPts val="0"/>
                        </a:spcBef>
                        <a:buSzPct val="25000"/>
                        <a:buNone/>
                      </a:pPr>
                      <a:r>
                        <a:rPr lang="en" sz="1900" u="none" strike="noStrike" cap="none" baseline="0" dirty="0">
                          <a:solidFill>
                            <a:schemeClr val="bg1"/>
                          </a:solidFill>
                        </a:rPr>
                        <a:t>Inputs</a:t>
                      </a:r>
                    </a:p>
                  </a:txBody>
                  <a:tcPr marL="91443" marR="91443" marT="45721" marB="45721">
                    <a:solidFill>
                      <a:schemeClr val="tx1"/>
                    </a:solidFill>
                  </a:tcPr>
                </a:tc>
                <a:tc>
                  <a:txBody>
                    <a:bodyPr/>
                    <a:lstStyle/>
                    <a:p>
                      <a:pPr marL="0" marR="0" lvl="0" indent="0" algn="l" rtl="0">
                        <a:spcBef>
                          <a:spcPts val="0"/>
                        </a:spcBef>
                        <a:buClr>
                          <a:schemeClr val="dk1"/>
                        </a:buClr>
                        <a:buSzPct val="100000"/>
                        <a:buFont typeface="Calibri"/>
                        <a:buNone/>
                      </a:pPr>
                      <a:r>
                        <a:rPr lang="en" sz="1100" u="none" strike="noStrike" cap="none" baseline="0" dirty="0" smtClean="0">
                          <a:solidFill>
                            <a:schemeClr val="bg1"/>
                          </a:solidFill>
                        </a:rPr>
                        <a:t>- Gravitational </a:t>
                      </a:r>
                      <a:r>
                        <a:rPr lang="en" sz="1100" u="none" strike="noStrike" cap="none" baseline="0" dirty="0">
                          <a:solidFill>
                            <a:schemeClr val="bg1"/>
                          </a:solidFill>
                        </a:rPr>
                        <a:t>Accelerative Force: The external forces acting on the device, used to determine the angle of the device and set servo position</a:t>
                      </a:r>
                    </a:p>
                    <a:p>
                      <a:pPr marL="0" marR="0" lvl="0" indent="0" algn="l" rtl="0">
                        <a:spcBef>
                          <a:spcPts val="0"/>
                        </a:spcBef>
                        <a:buClr>
                          <a:schemeClr val="dk1"/>
                        </a:buClr>
                        <a:buSzPct val="100000"/>
                        <a:buFont typeface="Calibri"/>
                        <a:buNone/>
                      </a:pPr>
                      <a:r>
                        <a:rPr lang="en" sz="1100" u="none" strike="noStrike" cap="none" baseline="0" dirty="0" smtClean="0">
                          <a:solidFill>
                            <a:schemeClr val="bg1"/>
                          </a:solidFill>
                        </a:rPr>
                        <a:t>- Power</a:t>
                      </a:r>
                      <a:r>
                        <a:rPr lang="en" sz="1100" u="none" strike="noStrike" cap="none" baseline="0" dirty="0">
                          <a:solidFill>
                            <a:schemeClr val="bg1"/>
                          </a:solidFill>
                        </a:rPr>
                        <a:t>: 6 VDC from batteries.</a:t>
                      </a:r>
                    </a:p>
                  </a:txBody>
                  <a:tcPr marL="91443" marR="91443" marT="45721" marB="45721">
                    <a:solidFill>
                      <a:schemeClr val="tx1"/>
                    </a:solidFill>
                  </a:tcPr>
                </a:tc>
              </a:tr>
              <a:tr h="578996">
                <a:tc>
                  <a:txBody>
                    <a:bodyPr/>
                    <a:lstStyle/>
                    <a:p>
                      <a:pPr marL="0" marR="0" lvl="0" indent="0" algn="l" rtl="0">
                        <a:spcBef>
                          <a:spcPts val="0"/>
                        </a:spcBef>
                        <a:buSzPct val="25000"/>
                        <a:buNone/>
                      </a:pPr>
                      <a:r>
                        <a:rPr lang="en" sz="1900" u="none" strike="noStrike" cap="none" baseline="0" dirty="0">
                          <a:solidFill>
                            <a:schemeClr val="bg1"/>
                          </a:solidFill>
                        </a:rPr>
                        <a:t>Outputs</a:t>
                      </a:r>
                    </a:p>
                  </a:txBody>
                  <a:tcPr marL="91443" marR="91443" marT="45721" marB="45721">
                    <a:solidFill>
                      <a:schemeClr val="tx1"/>
                    </a:solidFill>
                  </a:tcPr>
                </a:tc>
                <a:tc>
                  <a:txBody>
                    <a:bodyPr/>
                    <a:lstStyle/>
                    <a:p>
                      <a:pPr marL="0" marR="0" lvl="0" indent="0" algn="l" rtl="0">
                        <a:lnSpc>
                          <a:spcPct val="100000"/>
                        </a:lnSpc>
                        <a:spcBef>
                          <a:spcPts val="0"/>
                        </a:spcBef>
                        <a:spcAft>
                          <a:spcPts val="0"/>
                        </a:spcAft>
                        <a:buClr>
                          <a:schemeClr val="dk1"/>
                        </a:buClr>
                        <a:buSzPct val="100000"/>
                        <a:buFont typeface="Calibri"/>
                        <a:buNone/>
                      </a:pPr>
                      <a:r>
                        <a:rPr lang="en" sz="1100" u="none" strike="noStrike" cap="none" baseline="0" dirty="0" smtClean="0">
                          <a:solidFill>
                            <a:schemeClr val="bg1"/>
                          </a:solidFill>
                        </a:rPr>
                        <a:t>- LED Angle Display: 15 LEDs lit up in different configurations. Lights up based on device tilt slowly changing colors. LEDs around the device become more blue on the device side that is tilted up. LEDs  around the device become more red on the device side that is tilted down.</a:t>
                      </a:r>
                    </a:p>
                    <a:p>
                      <a:pPr marL="0" marR="0" lvl="0" indent="0" algn="l" rtl="0">
                        <a:spcBef>
                          <a:spcPts val="0"/>
                        </a:spcBef>
                        <a:buClr>
                          <a:schemeClr val="dk1"/>
                        </a:buClr>
                        <a:buSzPct val="25000"/>
                        <a:buFont typeface="Calibri"/>
                        <a:buNone/>
                      </a:pPr>
                      <a:r>
                        <a:rPr lang="en" sz="1100" u="none" strike="noStrike" cap="none" baseline="0" dirty="0" smtClean="0">
                          <a:solidFill>
                            <a:schemeClr val="bg1"/>
                          </a:solidFill>
                        </a:rPr>
                        <a:t>- System status: 4 LEDs that light up on PCB</a:t>
                      </a:r>
                      <a:r>
                        <a:rPr lang="en" sz="1100" dirty="0" smtClean="0">
                          <a:solidFill>
                            <a:schemeClr val="bg1"/>
                          </a:solidFill>
                        </a:rPr>
                        <a:t>. First LED is green, displays when tilt on the x axis reaches its limit. Second LED is yellow, displays when there is communication between the microcontroller and the servo controller. Third LED is yellow, displays when there is communication between the microcontroller and the accelerometer. Fourth LED is red, displays when the tilt on the y axis reaches its limit.</a:t>
                      </a:r>
                      <a:endParaRPr lang="en" sz="1100" dirty="0">
                        <a:solidFill>
                          <a:schemeClr val="bg1"/>
                        </a:solidFill>
                      </a:endParaRPr>
                    </a:p>
                  </a:txBody>
                  <a:tcPr marL="91443" marR="91443" marT="45721" marB="45721">
                    <a:solidFill>
                      <a:schemeClr val="tx1"/>
                    </a:solidFill>
                  </a:tcPr>
                </a:tc>
              </a:tr>
              <a:tr h="578996">
                <a:tc>
                  <a:txBody>
                    <a:bodyPr/>
                    <a:lstStyle/>
                    <a:p>
                      <a:pPr marL="0" marR="0" lvl="0" indent="0" algn="l" rtl="0">
                        <a:spcBef>
                          <a:spcPts val="0"/>
                        </a:spcBef>
                        <a:buSzPct val="25000"/>
                        <a:buNone/>
                      </a:pPr>
                      <a:r>
                        <a:rPr lang="en" sz="1900" u="none" strike="noStrike" cap="none" baseline="0" dirty="0">
                          <a:solidFill>
                            <a:schemeClr val="bg1"/>
                          </a:solidFill>
                        </a:rPr>
                        <a:t>Functionality</a:t>
                      </a:r>
                    </a:p>
                  </a:txBody>
                  <a:tcPr marL="91443" marR="91443" marT="45721" marB="45721">
                    <a:solidFill>
                      <a:schemeClr val="tx1"/>
                    </a:solidFill>
                  </a:tcPr>
                </a:tc>
                <a:tc>
                  <a:txBody>
                    <a:bodyPr/>
                    <a:lstStyle/>
                    <a:p>
                      <a:pPr marL="0" marR="0" lvl="0" indent="0" algn="l" rtl="0">
                        <a:spcBef>
                          <a:spcPts val="0"/>
                        </a:spcBef>
                        <a:buSzPct val="25000"/>
                        <a:buNone/>
                      </a:pPr>
                      <a:r>
                        <a:rPr lang="en" sz="1100" u="none" strike="noStrike" cap="none" baseline="0" dirty="0">
                          <a:solidFill>
                            <a:schemeClr val="bg1"/>
                          </a:solidFill>
                        </a:rPr>
                        <a:t>- Consists of 2 layers</a:t>
                      </a:r>
                      <a:r>
                        <a:rPr lang="en" sz="1100" dirty="0">
                          <a:solidFill>
                            <a:schemeClr val="bg1"/>
                          </a:solidFill>
                        </a:rPr>
                        <a:t>:</a:t>
                      </a:r>
                      <a:r>
                        <a:rPr lang="en" sz="1100" u="none" strike="noStrike" cap="none" baseline="0" dirty="0">
                          <a:solidFill>
                            <a:schemeClr val="bg1"/>
                          </a:solidFill>
                        </a:rPr>
                        <a:t> the base</a:t>
                      </a:r>
                      <a:r>
                        <a:rPr lang="en" sz="1100" dirty="0">
                          <a:solidFill>
                            <a:schemeClr val="bg1"/>
                          </a:solidFill>
                        </a:rPr>
                        <a:t> (two triangular acrylic sheets enclosing </a:t>
                      </a:r>
                      <a:r>
                        <a:rPr lang="en" sz="1100" u="none" strike="noStrike" cap="none" baseline="0" dirty="0">
                          <a:solidFill>
                            <a:schemeClr val="bg1"/>
                          </a:solidFill>
                        </a:rPr>
                        <a:t>the batteries, PCB, servos, and LEDs), and the top tray (</a:t>
                      </a:r>
                      <a:r>
                        <a:rPr lang="en" sz="1100" dirty="0">
                          <a:solidFill>
                            <a:schemeClr val="bg1"/>
                          </a:solidFill>
                        </a:rPr>
                        <a:t>one triangular acrylic sheet</a:t>
                      </a:r>
                      <a:r>
                        <a:rPr lang="en" sz="1100" u="none" strike="noStrike" cap="none" baseline="0" dirty="0">
                          <a:solidFill>
                            <a:schemeClr val="bg1"/>
                          </a:solidFill>
                        </a:rPr>
                        <a:t> leveled by servos). Receives input from an accelerometer and determines servo position to keep the top tray level.</a:t>
                      </a:r>
                    </a:p>
                  </a:txBody>
                  <a:tcPr marL="91443" marR="91443" marT="45721" marB="45721">
                    <a:solidFill>
                      <a:schemeClr val="tx1"/>
                    </a:solidFill>
                  </a:tcPr>
                </a:tc>
              </a:tr>
            </a:tbl>
          </a:graphicData>
        </a:graphic>
      </p:graphicFrame>
      <p:sp>
        <p:nvSpPr>
          <p:cNvPr id="141" name="Shape 141"/>
          <p:cNvSpPr txBox="1"/>
          <p:nvPr/>
        </p:nvSpPr>
        <p:spPr>
          <a:xfrm>
            <a:off x="8864898" y="1633503"/>
            <a:ext cx="990142" cy="646230"/>
          </a:xfrm>
          <a:prstGeom prst="rect">
            <a:avLst/>
          </a:prstGeom>
          <a:noFill/>
          <a:ln>
            <a:noFill/>
          </a:ln>
        </p:spPr>
        <p:txBody>
          <a:bodyPr lIns="91410" tIns="45688" rIns="91410" bIns="45688" anchor="t" anchorCtr="0">
            <a:noAutofit/>
          </a:bodyPr>
          <a:lstStyle/>
          <a:p>
            <a:pPr>
              <a:buSzPct val="25000"/>
            </a:pPr>
            <a:r>
              <a:rPr lang="en" sz="1866" dirty="0">
                <a:latin typeface="Calibri"/>
                <a:ea typeface="Calibri"/>
                <a:cs typeface="Calibri"/>
                <a:sym typeface="Calibri"/>
              </a:rPr>
              <a:t>System Status</a:t>
            </a:r>
          </a:p>
        </p:txBody>
      </p:sp>
      <p:cxnSp>
        <p:nvCxnSpPr>
          <p:cNvPr id="142" name="Shape 142"/>
          <p:cNvCxnSpPr/>
          <p:nvPr/>
        </p:nvCxnSpPr>
        <p:spPr>
          <a:xfrm>
            <a:off x="7808466" y="1880054"/>
            <a:ext cx="923759" cy="0"/>
          </a:xfrm>
          <a:prstGeom prst="straightConnector1">
            <a:avLst/>
          </a:prstGeom>
          <a:noFill/>
          <a:ln w="19050" cap="flat" cmpd="sng">
            <a:solidFill>
              <a:schemeClr val="tx1"/>
            </a:solidFill>
            <a:prstDash val="solid"/>
            <a:miter/>
            <a:headEnd type="none" w="med" len="med"/>
            <a:tailEnd type="stealth" w="lg" len="lg"/>
          </a:ln>
        </p:spPr>
      </p:cxnSp>
    </p:spTree>
    <p:extLst>
      <p:ext uri="{BB962C8B-B14F-4D97-AF65-F5344CB8AC3E}">
        <p14:creationId xmlns:p14="http://schemas.microsoft.com/office/powerpoint/2010/main" val="47169833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or Need</a:t>
            </a:r>
            <a:endParaRPr lang="en-US" dirty="0"/>
          </a:p>
        </p:txBody>
      </p:sp>
      <p:sp>
        <p:nvSpPr>
          <p:cNvPr id="3" name="Content Placeholder 2"/>
          <p:cNvSpPr>
            <a:spLocks noGrp="1"/>
          </p:cNvSpPr>
          <p:nvPr>
            <p:ph sz="half" idx="1"/>
          </p:nvPr>
        </p:nvSpPr>
        <p:spPr/>
        <p:txBody>
          <a:bodyPr/>
          <a:lstStyle/>
          <a:p>
            <a:r>
              <a:rPr lang="en-US" dirty="0" smtClean="0"/>
              <a:t>Suitable project for practicum.</a:t>
            </a:r>
          </a:p>
          <a:p>
            <a:r>
              <a:rPr lang="en-US" dirty="0" smtClean="0"/>
              <a:t>Waiters sometimes drop their tray’s contents.</a:t>
            </a:r>
          </a:p>
          <a:p>
            <a:r>
              <a:rPr lang="en-US" dirty="0" smtClean="0"/>
              <a:t>Hard to keep things balanced.</a:t>
            </a:r>
            <a:endParaRPr lang="en-US" dirty="0" smtClean="0"/>
          </a:p>
        </p:txBody>
      </p:sp>
      <p:pic>
        <p:nvPicPr>
          <p:cNvPr id="6" name="Shape 99"/>
          <p:cNvPicPr preferRelativeResize="0">
            <a:picLocks noGrp="1"/>
          </p:cNvPicPr>
          <p:nvPr>
            <p:ph sz="half" idx="2"/>
          </p:nvPr>
        </p:nvPicPr>
        <p:blipFill>
          <a:blip r:embed="rId2">
            <a:alphaModFix/>
          </a:blip>
          <a:stretch>
            <a:fillRect/>
          </a:stretch>
        </p:blipFill>
        <p:spPr>
          <a:xfrm>
            <a:off x="7516019" y="2763044"/>
            <a:ext cx="3048000" cy="2352675"/>
          </a:xfrm>
          <a:prstGeom prst="rect">
            <a:avLst/>
          </a:prstGeom>
          <a:noFill/>
          <a:ln w="19050"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63350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p:nvPr/>
        </p:nvSpPr>
        <p:spPr>
          <a:xfrm>
            <a:off x="1526250" y="980555"/>
            <a:ext cx="8768515" cy="4679981"/>
          </a:xfrm>
          <a:prstGeom prst="rect">
            <a:avLst/>
          </a:prstGeom>
          <a:no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148" name="Shape 148"/>
          <p:cNvSpPr/>
          <p:nvPr/>
        </p:nvSpPr>
        <p:spPr>
          <a:xfrm>
            <a:off x="3872662" y="1441092"/>
            <a:ext cx="1428377" cy="1028431"/>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Microcontroller</a:t>
            </a:r>
          </a:p>
        </p:txBody>
      </p:sp>
      <p:sp>
        <p:nvSpPr>
          <p:cNvPr id="149" name="Shape 149"/>
          <p:cNvSpPr/>
          <p:nvPr/>
        </p:nvSpPr>
        <p:spPr>
          <a:xfrm>
            <a:off x="5746839" y="2990889"/>
            <a:ext cx="1428377" cy="1028431"/>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Servo Controller</a:t>
            </a:r>
          </a:p>
        </p:txBody>
      </p:sp>
      <p:sp>
        <p:nvSpPr>
          <p:cNvPr id="150" name="Shape 150"/>
          <p:cNvSpPr/>
          <p:nvPr/>
        </p:nvSpPr>
        <p:spPr>
          <a:xfrm>
            <a:off x="2156410" y="2892852"/>
            <a:ext cx="1428377" cy="1028431"/>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Voltage Regulator </a:t>
            </a:r>
          </a:p>
          <a:p>
            <a:pPr algn="ctr">
              <a:buSzPct val="25000"/>
            </a:pPr>
            <a:r>
              <a:rPr lang="en" sz="1466">
                <a:solidFill>
                  <a:schemeClr val="dk1"/>
                </a:solidFill>
                <a:latin typeface="Calibri"/>
                <a:ea typeface="Calibri"/>
                <a:cs typeface="Calibri"/>
                <a:sym typeface="Calibri"/>
              </a:rPr>
              <a:t>6V to 3.3V</a:t>
            </a:r>
          </a:p>
        </p:txBody>
      </p:sp>
      <p:sp>
        <p:nvSpPr>
          <p:cNvPr id="151" name="Shape 151"/>
          <p:cNvSpPr/>
          <p:nvPr/>
        </p:nvSpPr>
        <p:spPr>
          <a:xfrm>
            <a:off x="5765885" y="4348163"/>
            <a:ext cx="1409333" cy="1028431"/>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LED Strip</a:t>
            </a:r>
          </a:p>
        </p:txBody>
      </p:sp>
      <p:sp>
        <p:nvSpPr>
          <p:cNvPr id="152" name="Shape 152"/>
          <p:cNvSpPr/>
          <p:nvPr/>
        </p:nvSpPr>
        <p:spPr>
          <a:xfrm>
            <a:off x="8262717" y="2719381"/>
            <a:ext cx="1018909" cy="418992"/>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Servo 1</a:t>
            </a:r>
          </a:p>
        </p:txBody>
      </p:sp>
      <p:sp>
        <p:nvSpPr>
          <p:cNvPr id="153" name="Shape 153"/>
          <p:cNvSpPr/>
          <p:nvPr/>
        </p:nvSpPr>
        <p:spPr>
          <a:xfrm>
            <a:off x="2152126" y="4118019"/>
            <a:ext cx="1428377" cy="1028431"/>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Voltage Regulator</a:t>
            </a:r>
          </a:p>
          <a:p>
            <a:pPr algn="ctr">
              <a:buSzPct val="25000"/>
            </a:pPr>
            <a:r>
              <a:rPr lang="en" sz="1466">
                <a:solidFill>
                  <a:schemeClr val="dk1"/>
                </a:solidFill>
                <a:latin typeface="Calibri"/>
                <a:ea typeface="Calibri"/>
                <a:cs typeface="Calibri"/>
                <a:sym typeface="Calibri"/>
              </a:rPr>
              <a:t>6V to 5V</a:t>
            </a:r>
          </a:p>
        </p:txBody>
      </p:sp>
      <p:sp>
        <p:nvSpPr>
          <p:cNvPr id="154" name="Shape 154"/>
          <p:cNvSpPr/>
          <p:nvPr/>
        </p:nvSpPr>
        <p:spPr>
          <a:xfrm>
            <a:off x="192738" y="117306"/>
            <a:ext cx="5796038" cy="584622"/>
          </a:xfrm>
          <a:prstGeom prst="rect">
            <a:avLst/>
          </a:prstGeom>
          <a:noFill/>
          <a:ln>
            <a:noFill/>
          </a:ln>
        </p:spPr>
        <p:txBody>
          <a:bodyPr lIns="91410" tIns="45688" rIns="91410" bIns="45688" anchor="t" anchorCtr="0">
            <a:noAutofit/>
          </a:bodyPr>
          <a:lstStyle/>
          <a:p>
            <a:pPr>
              <a:buSzPct val="25000"/>
            </a:pPr>
            <a:r>
              <a:rPr lang="en" sz="3199">
                <a:latin typeface="Calibri"/>
                <a:ea typeface="Calibri"/>
                <a:cs typeface="Calibri"/>
                <a:sym typeface="Calibri"/>
              </a:rPr>
              <a:t>Self Leveling Table Design: Level 1</a:t>
            </a:r>
          </a:p>
        </p:txBody>
      </p:sp>
      <p:sp>
        <p:nvSpPr>
          <p:cNvPr id="155" name="Shape 155"/>
          <p:cNvSpPr/>
          <p:nvPr/>
        </p:nvSpPr>
        <p:spPr>
          <a:xfrm>
            <a:off x="8262717" y="3348142"/>
            <a:ext cx="1018909" cy="418992"/>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Servo 2</a:t>
            </a:r>
          </a:p>
        </p:txBody>
      </p:sp>
      <p:sp>
        <p:nvSpPr>
          <p:cNvPr id="156" name="Shape 156"/>
          <p:cNvSpPr/>
          <p:nvPr/>
        </p:nvSpPr>
        <p:spPr>
          <a:xfrm>
            <a:off x="8262716" y="3958614"/>
            <a:ext cx="1018909" cy="418992"/>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Servo 3</a:t>
            </a:r>
          </a:p>
        </p:txBody>
      </p:sp>
      <p:sp>
        <p:nvSpPr>
          <p:cNvPr id="157" name="Shape 157"/>
          <p:cNvSpPr txBox="1"/>
          <p:nvPr/>
        </p:nvSpPr>
        <p:spPr>
          <a:xfrm>
            <a:off x="-8824" y="1256989"/>
            <a:ext cx="1278559" cy="830780"/>
          </a:xfrm>
          <a:prstGeom prst="rect">
            <a:avLst/>
          </a:prstGeom>
          <a:noFill/>
          <a:ln>
            <a:noFill/>
          </a:ln>
        </p:spPr>
        <p:txBody>
          <a:bodyPr lIns="91410" tIns="45688" rIns="91410" bIns="45688" anchor="t" anchorCtr="0">
            <a:noAutofit/>
          </a:bodyPr>
          <a:lstStyle/>
          <a:p>
            <a:pPr algn="ctr">
              <a:buSzPct val="25000"/>
            </a:pPr>
            <a:r>
              <a:rPr lang="en" sz="1600">
                <a:latin typeface="Calibri"/>
                <a:ea typeface="Calibri"/>
                <a:cs typeface="Calibri"/>
                <a:sym typeface="Calibri"/>
              </a:rPr>
              <a:t>Gravitational Accelerative Force</a:t>
            </a:r>
          </a:p>
        </p:txBody>
      </p:sp>
      <p:sp>
        <p:nvSpPr>
          <p:cNvPr id="158" name="Shape 158"/>
          <p:cNvSpPr txBox="1"/>
          <p:nvPr/>
        </p:nvSpPr>
        <p:spPr>
          <a:xfrm>
            <a:off x="5196244" y="5938980"/>
            <a:ext cx="1083716" cy="646230"/>
          </a:xfrm>
          <a:prstGeom prst="rect">
            <a:avLst/>
          </a:prstGeom>
          <a:noFill/>
          <a:ln>
            <a:noFill/>
          </a:ln>
        </p:spPr>
        <p:txBody>
          <a:bodyPr lIns="91410" tIns="45688" rIns="91410" bIns="45688" anchor="t" anchorCtr="0">
            <a:noAutofit/>
          </a:bodyPr>
          <a:lstStyle/>
          <a:p>
            <a:pPr>
              <a:buSzPct val="25000"/>
            </a:pPr>
            <a:r>
              <a:rPr lang="en" sz="1866">
                <a:latin typeface="Calibri"/>
                <a:ea typeface="Calibri"/>
                <a:cs typeface="Calibri"/>
                <a:sym typeface="Calibri"/>
              </a:rPr>
              <a:t>Power,</a:t>
            </a:r>
          </a:p>
          <a:p>
            <a:pPr>
              <a:buSzPct val="25000"/>
            </a:pPr>
            <a:r>
              <a:rPr lang="en" sz="1866">
                <a:latin typeface="Calibri"/>
                <a:ea typeface="Calibri"/>
                <a:cs typeface="Calibri"/>
                <a:sym typeface="Calibri"/>
              </a:rPr>
              <a:t>6 VDC</a:t>
            </a:r>
          </a:p>
        </p:txBody>
      </p:sp>
      <p:cxnSp>
        <p:nvCxnSpPr>
          <p:cNvPr id="159" name="Shape 159"/>
          <p:cNvCxnSpPr/>
          <p:nvPr/>
        </p:nvCxnSpPr>
        <p:spPr>
          <a:xfrm>
            <a:off x="3580503" y="4624395"/>
            <a:ext cx="415654" cy="0"/>
          </a:xfrm>
          <a:prstGeom prst="straightConnector1">
            <a:avLst/>
          </a:prstGeom>
          <a:noFill/>
          <a:ln w="9525" cap="flat" cmpd="sng">
            <a:solidFill>
              <a:schemeClr val="tx1"/>
            </a:solidFill>
            <a:prstDash val="solid"/>
            <a:miter/>
            <a:headEnd type="none" w="med" len="med"/>
            <a:tailEnd type="none" w="med" len="med"/>
          </a:ln>
        </p:spPr>
      </p:cxnSp>
      <p:cxnSp>
        <p:nvCxnSpPr>
          <p:cNvPr id="160" name="Shape 160"/>
          <p:cNvCxnSpPr/>
          <p:nvPr/>
        </p:nvCxnSpPr>
        <p:spPr>
          <a:xfrm rot="10800000">
            <a:off x="3969545" y="3280978"/>
            <a:ext cx="0" cy="1864488"/>
          </a:xfrm>
          <a:prstGeom prst="straightConnector1">
            <a:avLst/>
          </a:prstGeom>
          <a:noFill/>
          <a:ln w="9525" cap="flat" cmpd="sng">
            <a:solidFill>
              <a:schemeClr val="tx1"/>
            </a:solidFill>
            <a:prstDash val="solid"/>
            <a:miter/>
            <a:headEnd type="none" w="med" len="med"/>
            <a:tailEnd type="none" w="med" len="med"/>
          </a:ln>
        </p:spPr>
      </p:cxnSp>
      <p:cxnSp>
        <p:nvCxnSpPr>
          <p:cNvPr id="161" name="Shape 161"/>
          <p:cNvCxnSpPr/>
          <p:nvPr/>
        </p:nvCxnSpPr>
        <p:spPr>
          <a:xfrm rot="10800000">
            <a:off x="7699988" y="2892852"/>
            <a:ext cx="0" cy="597624"/>
          </a:xfrm>
          <a:prstGeom prst="straightConnector1">
            <a:avLst/>
          </a:prstGeom>
          <a:noFill/>
          <a:ln w="9525" cap="flat" cmpd="sng">
            <a:solidFill>
              <a:schemeClr val="tx1"/>
            </a:solidFill>
            <a:prstDash val="solid"/>
            <a:miter/>
            <a:headEnd type="none" w="med" len="med"/>
            <a:tailEnd type="none" w="med" len="med"/>
          </a:ln>
        </p:spPr>
      </p:cxnSp>
      <p:cxnSp>
        <p:nvCxnSpPr>
          <p:cNvPr id="162" name="Shape 162"/>
          <p:cNvCxnSpPr/>
          <p:nvPr/>
        </p:nvCxnSpPr>
        <p:spPr>
          <a:xfrm>
            <a:off x="7699988" y="3490477"/>
            <a:ext cx="0" cy="628488"/>
          </a:xfrm>
          <a:prstGeom prst="straightConnector1">
            <a:avLst/>
          </a:prstGeom>
          <a:noFill/>
          <a:ln w="9525" cap="flat" cmpd="sng">
            <a:solidFill>
              <a:schemeClr val="tx1"/>
            </a:solidFill>
            <a:prstDash val="solid"/>
            <a:miter/>
            <a:headEnd type="none" w="med" len="med"/>
            <a:tailEnd type="none" w="med" len="med"/>
          </a:ln>
        </p:spPr>
      </p:cxnSp>
      <p:cxnSp>
        <p:nvCxnSpPr>
          <p:cNvPr id="163" name="Shape 163"/>
          <p:cNvCxnSpPr/>
          <p:nvPr/>
        </p:nvCxnSpPr>
        <p:spPr>
          <a:xfrm>
            <a:off x="7696412" y="4118964"/>
            <a:ext cx="566304" cy="0"/>
          </a:xfrm>
          <a:prstGeom prst="straightConnector1">
            <a:avLst/>
          </a:prstGeom>
          <a:noFill/>
          <a:ln w="9525" cap="flat" cmpd="sng">
            <a:solidFill>
              <a:schemeClr val="tx1"/>
            </a:solidFill>
            <a:prstDash val="solid"/>
            <a:miter/>
            <a:headEnd type="none" w="med" len="med"/>
            <a:tailEnd type="triangle" w="lg" len="lg"/>
          </a:ln>
        </p:spPr>
      </p:cxnSp>
      <p:sp>
        <p:nvSpPr>
          <p:cNvPr id="172" name="Shape 172"/>
          <p:cNvSpPr txBox="1"/>
          <p:nvPr/>
        </p:nvSpPr>
        <p:spPr>
          <a:xfrm>
            <a:off x="10449288" y="4519425"/>
            <a:ext cx="1280089" cy="584622"/>
          </a:xfrm>
          <a:prstGeom prst="rect">
            <a:avLst/>
          </a:prstGeom>
          <a:noFill/>
          <a:ln>
            <a:noFill/>
          </a:ln>
        </p:spPr>
        <p:txBody>
          <a:bodyPr lIns="91410" tIns="45688" rIns="91410" bIns="45688" anchor="t" anchorCtr="0">
            <a:noAutofit/>
          </a:bodyPr>
          <a:lstStyle/>
          <a:p>
            <a:pPr algn="ctr">
              <a:buSzPct val="25000"/>
            </a:pPr>
            <a:r>
              <a:rPr lang="en" sz="1600">
                <a:latin typeface="Calibri"/>
                <a:ea typeface="Calibri"/>
                <a:cs typeface="Calibri"/>
                <a:sym typeface="Calibri"/>
              </a:rPr>
              <a:t>LED angle </a:t>
            </a:r>
            <a:br>
              <a:rPr lang="en" sz="1600">
                <a:latin typeface="Calibri"/>
                <a:ea typeface="Calibri"/>
                <a:cs typeface="Calibri"/>
                <a:sym typeface="Calibri"/>
              </a:rPr>
            </a:br>
            <a:r>
              <a:rPr lang="en" sz="1600">
                <a:latin typeface="Calibri"/>
                <a:ea typeface="Calibri"/>
                <a:cs typeface="Calibri"/>
                <a:sym typeface="Calibri"/>
              </a:rPr>
              <a:t>display </a:t>
            </a:r>
          </a:p>
        </p:txBody>
      </p:sp>
      <p:cxnSp>
        <p:nvCxnSpPr>
          <p:cNvPr id="173" name="Shape 173"/>
          <p:cNvCxnSpPr/>
          <p:nvPr/>
        </p:nvCxnSpPr>
        <p:spPr>
          <a:xfrm>
            <a:off x="3969546" y="5145465"/>
            <a:ext cx="1796337" cy="0"/>
          </a:xfrm>
          <a:prstGeom prst="straightConnector1">
            <a:avLst/>
          </a:prstGeom>
          <a:noFill/>
          <a:ln w="9525" cap="flat" cmpd="sng">
            <a:solidFill>
              <a:schemeClr val="tx1"/>
            </a:solidFill>
            <a:prstDash val="solid"/>
            <a:miter/>
            <a:headEnd type="none" w="med" len="med"/>
            <a:tailEnd type="triangle" w="lg" len="lg"/>
          </a:ln>
        </p:spPr>
      </p:cxnSp>
      <p:cxnSp>
        <p:nvCxnSpPr>
          <p:cNvPr id="174" name="Shape 174"/>
          <p:cNvCxnSpPr/>
          <p:nvPr/>
        </p:nvCxnSpPr>
        <p:spPr>
          <a:xfrm rot="10800000">
            <a:off x="2519906" y="5501763"/>
            <a:ext cx="3084303" cy="0"/>
          </a:xfrm>
          <a:prstGeom prst="straightConnector1">
            <a:avLst/>
          </a:prstGeom>
          <a:noFill/>
          <a:ln w="9525" cap="flat" cmpd="sng">
            <a:solidFill>
              <a:schemeClr val="tx1"/>
            </a:solidFill>
            <a:prstDash val="solid"/>
            <a:miter/>
            <a:headEnd type="none" w="med" len="med"/>
            <a:tailEnd type="none" w="med" len="med"/>
          </a:ln>
        </p:spPr>
      </p:cxnSp>
      <p:cxnSp>
        <p:nvCxnSpPr>
          <p:cNvPr id="175" name="Shape 175"/>
          <p:cNvCxnSpPr/>
          <p:nvPr/>
        </p:nvCxnSpPr>
        <p:spPr>
          <a:xfrm rot="10800000">
            <a:off x="2933266" y="5145466"/>
            <a:ext cx="0" cy="356295"/>
          </a:xfrm>
          <a:prstGeom prst="straightConnector1">
            <a:avLst/>
          </a:prstGeom>
          <a:noFill/>
          <a:ln w="9525" cap="flat" cmpd="sng">
            <a:solidFill>
              <a:schemeClr val="tx1"/>
            </a:solidFill>
            <a:prstDash val="solid"/>
            <a:miter/>
            <a:headEnd type="none" w="med" len="med"/>
            <a:tailEnd type="triangle" w="lg" len="lg"/>
          </a:ln>
        </p:spPr>
      </p:cxnSp>
      <p:cxnSp>
        <p:nvCxnSpPr>
          <p:cNvPr id="176" name="Shape 176"/>
          <p:cNvCxnSpPr/>
          <p:nvPr/>
        </p:nvCxnSpPr>
        <p:spPr>
          <a:xfrm>
            <a:off x="5604209" y="5501763"/>
            <a:ext cx="0" cy="437206"/>
          </a:xfrm>
          <a:prstGeom prst="straightConnector1">
            <a:avLst/>
          </a:prstGeom>
          <a:noFill/>
          <a:ln w="9525" cap="flat" cmpd="sng">
            <a:solidFill>
              <a:schemeClr val="tx1"/>
            </a:solidFill>
            <a:prstDash val="solid"/>
            <a:miter/>
            <a:headEnd type="none" w="med" len="med"/>
            <a:tailEnd type="none" w="med" len="med"/>
          </a:ln>
        </p:spPr>
      </p:cxnSp>
      <p:cxnSp>
        <p:nvCxnSpPr>
          <p:cNvPr id="177" name="Shape 177"/>
          <p:cNvCxnSpPr/>
          <p:nvPr/>
        </p:nvCxnSpPr>
        <p:spPr>
          <a:xfrm>
            <a:off x="5604210" y="5501763"/>
            <a:ext cx="2292372" cy="0"/>
          </a:xfrm>
          <a:prstGeom prst="straightConnector1">
            <a:avLst/>
          </a:prstGeom>
          <a:noFill/>
          <a:ln w="9525" cap="flat" cmpd="sng">
            <a:solidFill>
              <a:schemeClr val="tx1"/>
            </a:solidFill>
            <a:prstDash val="solid"/>
            <a:miter/>
            <a:headEnd type="none" w="med" len="med"/>
            <a:tailEnd type="none" w="med" len="med"/>
          </a:ln>
        </p:spPr>
      </p:cxnSp>
      <p:cxnSp>
        <p:nvCxnSpPr>
          <p:cNvPr id="178" name="Shape 178"/>
          <p:cNvCxnSpPr/>
          <p:nvPr/>
        </p:nvCxnSpPr>
        <p:spPr>
          <a:xfrm>
            <a:off x="7175216" y="3490475"/>
            <a:ext cx="259426" cy="0"/>
          </a:xfrm>
          <a:prstGeom prst="straightConnector1">
            <a:avLst/>
          </a:prstGeom>
          <a:noFill/>
          <a:ln w="9525" cap="flat" cmpd="sng">
            <a:solidFill>
              <a:schemeClr val="tx1"/>
            </a:solidFill>
            <a:prstDash val="solid"/>
            <a:miter/>
            <a:headEnd type="none" w="med" len="med"/>
            <a:tailEnd type="none" w="med" len="med"/>
          </a:ln>
        </p:spPr>
      </p:cxnSp>
      <p:cxnSp>
        <p:nvCxnSpPr>
          <p:cNvPr id="179" name="Shape 179"/>
          <p:cNvCxnSpPr/>
          <p:nvPr/>
        </p:nvCxnSpPr>
        <p:spPr>
          <a:xfrm>
            <a:off x="7434644" y="3490475"/>
            <a:ext cx="828071" cy="0"/>
          </a:xfrm>
          <a:prstGeom prst="straightConnector1">
            <a:avLst/>
          </a:prstGeom>
          <a:noFill/>
          <a:ln w="9525" cap="flat" cmpd="sng">
            <a:solidFill>
              <a:schemeClr val="tx1"/>
            </a:solidFill>
            <a:prstDash val="solid"/>
            <a:miter/>
            <a:headEnd type="none" w="med" len="med"/>
            <a:tailEnd type="triangle" w="lg" len="lg"/>
          </a:ln>
        </p:spPr>
      </p:cxnSp>
      <p:cxnSp>
        <p:nvCxnSpPr>
          <p:cNvPr id="180" name="Shape 180"/>
          <p:cNvCxnSpPr/>
          <p:nvPr/>
        </p:nvCxnSpPr>
        <p:spPr>
          <a:xfrm rot="10800000">
            <a:off x="7898274" y="3046963"/>
            <a:ext cx="0" cy="2454799"/>
          </a:xfrm>
          <a:prstGeom prst="straightConnector1">
            <a:avLst/>
          </a:prstGeom>
          <a:noFill/>
          <a:ln w="9525" cap="flat" cmpd="sng">
            <a:solidFill>
              <a:schemeClr val="tx1"/>
            </a:solidFill>
            <a:prstDash val="solid"/>
            <a:miter/>
            <a:headEnd type="none" w="med" len="med"/>
            <a:tailEnd type="none" w="med" len="med"/>
          </a:ln>
        </p:spPr>
      </p:cxnSp>
      <p:cxnSp>
        <p:nvCxnSpPr>
          <p:cNvPr id="181" name="Shape 181"/>
          <p:cNvCxnSpPr/>
          <p:nvPr/>
        </p:nvCxnSpPr>
        <p:spPr>
          <a:xfrm>
            <a:off x="7898271" y="3046962"/>
            <a:ext cx="364444" cy="0"/>
          </a:xfrm>
          <a:prstGeom prst="straightConnector1">
            <a:avLst/>
          </a:prstGeom>
          <a:noFill/>
          <a:ln w="9525" cap="flat" cmpd="sng">
            <a:solidFill>
              <a:schemeClr val="tx1"/>
            </a:solidFill>
            <a:prstDash val="solid"/>
            <a:miter/>
            <a:headEnd type="none" w="med" len="med"/>
            <a:tailEnd type="triangle" w="lg" len="lg"/>
          </a:ln>
        </p:spPr>
      </p:cxnSp>
      <p:cxnSp>
        <p:nvCxnSpPr>
          <p:cNvPr id="182" name="Shape 182"/>
          <p:cNvCxnSpPr/>
          <p:nvPr/>
        </p:nvCxnSpPr>
        <p:spPr>
          <a:xfrm>
            <a:off x="7898271" y="3623091"/>
            <a:ext cx="364444" cy="0"/>
          </a:xfrm>
          <a:prstGeom prst="straightConnector1">
            <a:avLst/>
          </a:prstGeom>
          <a:noFill/>
          <a:ln w="9525" cap="flat" cmpd="sng">
            <a:solidFill>
              <a:schemeClr val="tx1"/>
            </a:solidFill>
            <a:prstDash val="solid"/>
            <a:miter/>
            <a:headEnd type="none" w="med" len="med"/>
            <a:tailEnd type="triangle" w="lg" len="lg"/>
          </a:ln>
        </p:spPr>
      </p:cxnSp>
      <p:cxnSp>
        <p:nvCxnSpPr>
          <p:cNvPr id="183" name="Shape 183"/>
          <p:cNvCxnSpPr>
            <a:stCxn id="157" idx="3"/>
          </p:cNvCxnSpPr>
          <p:nvPr/>
        </p:nvCxnSpPr>
        <p:spPr>
          <a:xfrm>
            <a:off x="1269733" y="1672379"/>
            <a:ext cx="605842" cy="0"/>
          </a:xfrm>
          <a:prstGeom prst="straightConnector1">
            <a:avLst/>
          </a:prstGeom>
          <a:noFill/>
          <a:ln w="9525" cap="flat" cmpd="sng">
            <a:solidFill>
              <a:schemeClr val="tx1"/>
            </a:solidFill>
            <a:prstDash val="solid"/>
            <a:miter/>
            <a:headEnd type="none" w="med" len="med"/>
            <a:tailEnd type="triangle" w="lg" len="lg"/>
          </a:ln>
        </p:spPr>
      </p:cxnSp>
      <p:sp>
        <p:nvSpPr>
          <p:cNvPr id="184" name="Shape 184"/>
          <p:cNvSpPr/>
          <p:nvPr/>
        </p:nvSpPr>
        <p:spPr>
          <a:xfrm>
            <a:off x="1875445" y="1398585"/>
            <a:ext cx="1419346" cy="593133"/>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466">
                <a:solidFill>
                  <a:schemeClr val="dk1"/>
                </a:solidFill>
                <a:latin typeface="Calibri"/>
                <a:ea typeface="Calibri"/>
                <a:cs typeface="Calibri"/>
                <a:sym typeface="Calibri"/>
              </a:rPr>
              <a:t>Accelerometer</a:t>
            </a:r>
          </a:p>
        </p:txBody>
      </p:sp>
      <p:cxnSp>
        <p:nvCxnSpPr>
          <p:cNvPr id="185" name="Shape 185"/>
          <p:cNvCxnSpPr>
            <a:stCxn id="150" idx="0"/>
          </p:cNvCxnSpPr>
          <p:nvPr/>
        </p:nvCxnSpPr>
        <p:spPr>
          <a:xfrm rot="10800000">
            <a:off x="2870598" y="1991487"/>
            <a:ext cx="0" cy="901365"/>
          </a:xfrm>
          <a:prstGeom prst="straightConnector1">
            <a:avLst/>
          </a:prstGeom>
          <a:noFill/>
          <a:ln w="9525" cap="flat" cmpd="sng">
            <a:solidFill>
              <a:schemeClr val="tx1"/>
            </a:solidFill>
            <a:prstDash val="solid"/>
            <a:miter/>
            <a:headEnd type="none" w="med" len="med"/>
            <a:tailEnd type="triangle" w="lg" len="lg"/>
          </a:ln>
        </p:spPr>
      </p:cxnSp>
      <p:cxnSp>
        <p:nvCxnSpPr>
          <p:cNvPr id="186" name="Shape 186"/>
          <p:cNvCxnSpPr/>
          <p:nvPr/>
        </p:nvCxnSpPr>
        <p:spPr>
          <a:xfrm>
            <a:off x="3583726" y="1984843"/>
            <a:ext cx="296947" cy="0"/>
          </a:xfrm>
          <a:prstGeom prst="straightConnector1">
            <a:avLst/>
          </a:prstGeom>
          <a:noFill/>
          <a:ln w="9525" cap="flat" cmpd="sng">
            <a:solidFill>
              <a:schemeClr val="tx1"/>
            </a:solidFill>
            <a:prstDash val="solid"/>
            <a:miter/>
            <a:headEnd type="none" w="med" len="med"/>
            <a:tailEnd type="triangle" w="lg" len="lg"/>
          </a:ln>
        </p:spPr>
      </p:cxnSp>
      <p:cxnSp>
        <p:nvCxnSpPr>
          <p:cNvPr id="187" name="Shape 187"/>
          <p:cNvCxnSpPr/>
          <p:nvPr/>
        </p:nvCxnSpPr>
        <p:spPr>
          <a:xfrm rot="10800000">
            <a:off x="3583726" y="1695152"/>
            <a:ext cx="0" cy="289690"/>
          </a:xfrm>
          <a:prstGeom prst="straightConnector1">
            <a:avLst/>
          </a:prstGeom>
          <a:noFill/>
          <a:ln w="9525" cap="flat" cmpd="sng">
            <a:solidFill>
              <a:schemeClr val="tx1"/>
            </a:solidFill>
            <a:prstDash val="solid"/>
            <a:miter/>
            <a:headEnd type="none" w="med" len="med"/>
            <a:tailEnd type="none" w="med" len="med"/>
          </a:ln>
        </p:spPr>
      </p:cxnSp>
      <p:cxnSp>
        <p:nvCxnSpPr>
          <p:cNvPr id="188" name="Shape 188"/>
          <p:cNvCxnSpPr/>
          <p:nvPr/>
        </p:nvCxnSpPr>
        <p:spPr>
          <a:xfrm rot="10800000">
            <a:off x="3294791" y="1695152"/>
            <a:ext cx="288935" cy="0"/>
          </a:xfrm>
          <a:prstGeom prst="straightConnector1">
            <a:avLst/>
          </a:prstGeom>
          <a:noFill/>
          <a:ln w="9525" cap="flat" cmpd="sng">
            <a:solidFill>
              <a:schemeClr val="tx1"/>
            </a:solidFill>
            <a:prstDash val="solid"/>
            <a:miter/>
            <a:headEnd type="none" w="med" len="med"/>
            <a:tailEnd type="none" w="med" len="med"/>
          </a:ln>
        </p:spPr>
      </p:cxnSp>
      <p:cxnSp>
        <p:nvCxnSpPr>
          <p:cNvPr id="189" name="Shape 189"/>
          <p:cNvCxnSpPr/>
          <p:nvPr/>
        </p:nvCxnSpPr>
        <p:spPr>
          <a:xfrm>
            <a:off x="7175216" y="4857874"/>
            <a:ext cx="3375914" cy="0"/>
          </a:xfrm>
          <a:prstGeom prst="straightConnector1">
            <a:avLst/>
          </a:prstGeom>
          <a:noFill/>
          <a:ln w="9525" cap="flat" cmpd="sng">
            <a:solidFill>
              <a:schemeClr val="tx1"/>
            </a:solidFill>
            <a:prstDash val="solid"/>
            <a:miter/>
            <a:headEnd type="none" w="med" len="med"/>
            <a:tailEnd type="triangle" w="lg" len="lg"/>
          </a:ln>
        </p:spPr>
      </p:cxnSp>
      <p:cxnSp>
        <p:nvCxnSpPr>
          <p:cNvPr id="190" name="Shape 190"/>
          <p:cNvCxnSpPr/>
          <p:nvPr/>
        </p:nvCxnSpPr>
        <p:spPr>
          <a:xfrm>
            <a:off x="3969545" y="3280979"/>
            <a:ext cx="1777292" cy="0"/>
          </a:xfrm>
          <a:prstGeom prst="straightConnector1">
            <a:avLst/>
          </a:prstGeom>
          <a:noFill/>
          <a:ln w="9525" cap="flat" cmpd="sng">
            <a:solidFill>
              <a:schemeClr val="tx1"/>
            </a:solidFill>
            <a:prstDash val="solid"/>
            <a:miter/>
            <a:headEnd type="none" w="med" len="med"/>
            <a:tailEnd type="triangle" w="lg" len="lg"/>
          </a:ln>
        </p:spPr>
      </p:cxnSp>
      <p:cxnSp>
        <p:nvCxnSpPr>
          <p:cNvPr id="191" name="Shape 191"/>
          <p:cNvCxnSpPr/>
          <p:nvPr/>
        </p:nvCxnSpPr>
        <p:spPr>
          <a:xfrm>
            <a:off x="7696412" y="2892852"/>
            <a:ext cx="566304" cy="0"/>
          </a:xfrm>
          <a:prstGeom prst="straightConnector1">
            <a:avLst/>
          </a:prstGeom>
          <a:noFill/>
          <a:ln w="9525" cap="flat" cmpd="sng">
            <a:solidFill>
              <a:schemeClr val="tx1"/>
            </a:solidFill>
            <a:prstDash val="solid"/>
            <a:miter/>
            <a:headEnd type="none" w="med" len="med"/>
            <a:tailEnd type="triangle" w="lg" len="lg"/>
          </a:ln>
        </p:spPr>
      </p:cxnSp>
      <p:cxnSp>
        <p:nvCxnSpPr>
          <p:cNvPr id="192" name="Shape 192"/>
          <p:cNvCxnSpPr/>
          <p:nvPr/>
        </p:nvCxnSpPr>
        <p:spPr>
          <a:xfrm rot="10800000">
            <a:off x="1796526" y="5501760"/>
            <a:ext cx="723380" cy="0"/>
          </a:xfrm>
          <a:prstGeom prst="straightConnector1">
            <a:avLst/>
          </a:prstGeom>
          <a:noFill/>
          <a:ln w="9525" cap="flat" cmpd="sng">
            <a:solidFill>
              <a:schemeClr val="tx1"/>
            </a:solidFill>
            <a:prstDash val="solid"/>
            <a:miter/>
            <a:headEnd type="none" w="med" len="med"/>
            <a:tailEnd type="none" w="med" len="med"/>
          </a:ln>
        </p:spPr>
      </p:cxnSp>
      <p:cxnSp>
        <p:nvCxnSpPr>
          <p:cNvPr id="193" name="Shape 193"/>
          <p:cNvCxnSpPr/>
          <p:nvPr/>
        </p:nvCxnSpPr>
        <p:spPr>
          <a:xfrm rot="10800000">
            <a:off x="1796526" y="3432864"/>
            <a:ext cx="0" cy="2068896"/>
          </a:xfrm>
          <a:prstGeom prst="straightConnector1">
            <a:avLst/>
          </a:prstGeom>
          <a:noFill/>
          <a:ln w="9525" cap="flat" cmpd="sng">
            <a:solidFill>
              <a:schemeClr val="tx1"/>
            </a:solidFill>
            <a:prstDash val="solid"/>
            <a:miter/>
            <a:headEnd type="none" w="med" len="med"/>
            <a:tailEnd type="none" w="med" len="med"/>
          </a:ln>
        </p:spPr>
      </p:cxnSp>
      <p:cxnSp>
        <p:nvCxnSpPr>
          <p:cNvPr id="194" name="Shape 194"/>
          <p:cNvCxnSpPr/>
          <p:nvPr/>
        </p:nvCxnSpPr>
        <p:spPr>
          <a:xfrm>
            <a:off x="1796526" y="3432864"/>
            <a:ext cx="355598" cy="0"/>
          </a:xfrm>
          <a:prstGeom prst="straightConnector1">
            <a:avLst/>
          </a:prstGeom>
          <a:noFill/>
          <a:ln w="9525" cap="flat" cmpd="sng">
            <a:solidFill>
              <a:schemeClr val="tx1"/>
            </a:solidFill>
            <a:prstDash val="solid"/>
            <a:miter/>
            <a:headEnd type="none" w="med" len="med"/>
            <a:tailEnd type="triangle" w="lg" len="lg"/>
          </a:ln>
        </p:spPr>
      </p:cxnSp>
      <p:sp>
        <p:nvSpPr>
          <p:cNvPr id="195" name="Shape 195"/>
          <p:cNvSpPr/>
          <p:nvPr/>
        </p:nvSpPr>
        <p:spPr>
          <a:xfrm>
            <a:off x="2905007" y="5478909"/>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196" name="Shape 196"/>
          <p:cNvSpPr/>
          <p:nvPr/>
        </p:nvSpPr>
        <p:spPr>
          <a:xfrm>
            <a:off x="5586761" y="5482882"/>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197" name="Shape 197"/>
          <p:cNvSpPr/>
          <p:nvPr/>
        </p:nvSpPr>
        <p:spPr>
          <a:xfrm>
            <a:off x="7873730" y="3607621"/>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198" name="Shape 198"/>
          <p:cNvSpPr/>
          <p:nvPr/>
        </p:nvSpPr>
        <p:spPr>
          <a:xfrm>
            <a:off x="7673559" y="3473900"/>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199" name="Shape 199"/>
          <p:cNvSpPr/>
          <p:nvPr/>
        </p:nvSpPr>
        <p:spPr>
          <a:xfrm>
            <a:off x="6146064" y="1983693"/>
            <a:ext cx="1428377" cy="685154"/>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600">
                <a:solidFill>
                  <a:schemeClr val="dk1"/>
                </a:solidFill>
                <a:latin typeface="Calibri"/>
                <a:ea typeface="Calibri"/>
                <a:cs typeface="Calibri"/>
                <a:sym typeface="Calibri"/>
              </a:rPr>
              <a:t>Status LEDs</a:t>
            </a:r>
          </a:p>
        </p:txBody>
      </p:sp>
      <p:cxnSp>
        <p:nvCxnSpPr>
          <p:cNvPr id="200" name="Shape 200"/>
          <p:cNvCxnSpPr/>
          <p:nvPr/>
        </p:nvCxnSpPr>
        <p:spPr>
          <a:xfrm>
            <a:off x="2866315" y="2251253"/>
            <a:ext cx="1006347" cy="0"/>
          </a:xfrm>
          <a:prstGeom prst="straightConnector1">
            <a:avLst/>
          </a:prstGeom>
          <a:noFill/>
          <a:ln w="9525" cap="flat" cmpd="sng">
            <a:solidFill>
              <a:schemeClr val="tx1"/>
            </a:solidFill>
            <a:prstDash val="solid"/>
            <a:miter/>
            <a:headEnd type="none" w="med" len="med"/>
            <a:tailEnd type="triangle" w="lg" len="lg"/>
          </a:ln>
        </p:spPr>
      </p:cxnSp>
      <p:cxnSp>
        <p:nvCxnSpPr>
          <p:cNvPr id="201" name="Shape 201"/>
          <p:cNvCxnSpPr>
            <a:endCxn id="199" idx="1"/>
          </p:cNvCxnSpPr>
          <p:nvPr/>
        </p:nvCxnSpPr>
        <p:spPr>
          <a:xfrm>
            <a:off x="5309082" y="2326270"/>
            <a:ext cx="836982" cy="0"/>
          </a:xfrm>
          <a:prstGeom prst="straightConnector1">
            <a:avLst/>
          </a:prstGeom>
          <a:noFill/>
          <a:ln w="9525" cap="flat" cmpd="sng">
            <a:solidFill>
              <a:schemeClr val="tx1"/>
            </a:solidFill>
            <a:prstDash val="solid"/>
            <a:miter/>
            <a:headEnd type="none" w="med" len="med"/>
            <a:tailEnd type="triangle" w="lg" len="lg"/>
          </a:ln>
        </p:spPr>
      </p:cxnSp>
      <p:cxnSp>
        <p:nvCxnSpPr>
          <p:cNvPr id="202" name="Shape 202"/>
          <p:cNvCxnSpPr>
            <a:stCxn id="199" idx="3"/>
          </p:cNvCxnSpPr>
          <p:nvPr/>
        </p:nvCxnSpPr>
        <p:spPr>
          <a:xfrm>
            <a:off x="7574442" y="2326270"/>
            <a:ext cx="2976825" cy="0"/>
          </a:xfrm>
          <a:prstGeom prst="straightConnector1">
            <a:avLst/>
          </a:prstGeom>
          <a:noFill/>
          <a:ln w="9525" cap="flat" cmpd="sng">
            <a:solidFill>
              <a:schemeClr val="tx1"/>
            </a:solidFill>
            <a:prstDash val="solid"/>
            <a:miter/>
            <a:headEnd type="none" w="med" len="med"/>
            <a:tailEnd type="triangle" w="lg" len="lg"/>
          </a:ln>
        </p:spPr>
      </p:cxnSp>
      <p:sp>
        <p:nvSpPr>
          <p:cNvPr id="203" name="Shape 203"/>
          <p:cNvSpPr txBox="1"/>
          <p:nvPr/>
        </p:nvSpPr>
        <p:spPr>
          <a:xfrm>
            <a:off x="10691850" y="2067595"/>
            <a:ext cx="990341" cy="584622"/>
          </a:xfrm>
          <a:prstGeom prst="rect">
            <a:avLst/>
          </a:prstGeom>
          <a:noFill/>
          <a:ln>
            <a:noFill/>
          </a:ln>
        </p:spPr>
        <p:txBody>
          <a:bodyPr lIns="91410" tIns="45688" rIns="91410" bIns="45688" anchor="t" anchorCtr="0">
            <a:noAutofit/>
          </a:bodyPr>
          <a:lstStyle/>
          <a:p>
            <a:pPr>
              <a:buSzPct val="25000"/>
            </a:pPr>
            <a:r>
              <a:rPr lang="en" sz="1600">
                <a:latin typeface="Calibri"/>
                <a:ea typeface="Calibri"/>
                <a:cs typeface="Calibri"/>
                <a:sym typeface="Calibri"/>
              </a:rPr>
              <a:t>System Status</a:t>
            </a:r>
          </a:p>
        </p:txBody>
      </p:sp>
      <p:sp>
        <p:nvSpPr>
          <p:cNvPr id="204" name="Shape 204"/>
          <p:cNvSpPr/>
          <p:nvPr/>
        </p:nvSpPr>
        <p:spPr>
          <a:xfrm>
            <a:off x="5509656" y="1115138"/>
            <a:ext cx="1242688" cy="598569"/>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600">
                <a:solidFill>
                  <a:schemeClr val="dk1"/>
                </a:solidFill>
                <a:latin typeface="Calibri"/>
                <a:ea typeface="Calibri"/>
                <a:cs typeface="Calibri"/>
                <a:sym typeface="Calibri"/>
              </a:rPr>
              <a:t>Oscillator</a:t>
            </a:r>
          </a:p>
        </p:txBody>
      </p:sp>
      <p:cxnSp>
        <p:nvCxnSpPr>
          <p:cNvPr id="205" name="Shape 205"/>
          <p:cNvCxnSpPr>
            <a:stCxn id="204" idx="2"/>
          </p:cNvCxnSpPr>
          <p:nvPr/>
        </p:nvCxnSpPr>
        <p:spPr>
          <a:xfrm>
            <a:off x="6131000" y="1713707"/>
            <a:ext cx="0" cy="126367"/>
          </a:xfrm>
          <a:prstGeom prst="straightConnector1">
            <a:avLst/>
          </a:prstGeom>
          <a:noFill/>
          <a:ln w="9525" cap="flat" cmpd="sng">
            <a:solidFill>
              <a:schemeClr val="tx1"/>
            </a:solidFill>
            <a:prstDash val="solid"/>
            <a:miter/>
            <a:headEnd type="none" w="med" len="med"/>
            <a:tailEnd type="none" w="med" len="med"/>
          </a:ln>
        </p:spPr>
      </p:cxnSp>
      <p:cxnSp>
        <p:nvCxnSpPr>
          <p:cNvPr id="206" name="Shape 206"/>
          <p:cNvCxnSpPr/>
          <p:nvPr/>
        </p:nvCxnSpPr>
        <p:spPr>
          <a:xfrm rot="10800000">
            <a:off x="5311371" y="1839997"/>
            <a:ext cx="819628" cy="0"/>
          </a:xfrm>
          <a:prstGeom prst="straightConnector1">
            <a:avLst/>
          </a:prstGeom>
          <a:noFill/>
          <a:ln w="9525" cap="flat" cmpd="sng">
            <a:solidFill>
              <a:schemeClr val="tx1"/>
            </a:solidFill>
            <a:prstDash val="solid"/>
            <a:miter/>
            <a:headEnd type="none" w="med" len="med"/>
            <a:tailEnd type="triangle" w="lg" len="lg"/>
          </a:ln>
        </p:spPr>
      </p:cxnSp>
      <p:sp>
        <p:nvSpPr>
          <p:cNvPr id="207" name="Shape 207"/>
          <p:cNvSpPr/>
          <p:nvPr/>
        </p:nvSpPr>
        <p:spPr>
          <a:xfrm>
            <a:off x="4135575" y="3679564"/>
            <a:ext cx="1083676" cy="722228"/>
          </a:xfrm>
          <a:prstGeom prst="rect">
            <a:avLst/>
          </a:prstGeom>
          <a:solidFill>
            <a:schemeClr val="lt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buSzPct val="25000"/>
            </a:pPr>
            <a:r>
              <a:rPr lang="en" sz="1600">
                <a:solidFill>
                  <a:schemeClr val="dk1"/>
                </a:solidFill>
                <a:latin typeface="Calibri"/>
                <a:ea typeface="Calibri"/>
                <a:cs typeface="Calibri"/>
                <a:sym typeface="Calibri"/>
              </a:rPr>
              <a:t>Logic level shifter</a:t>
            </a:r>
          </a:p>
        </p:txBody>
      </p:sp>
      <p:cxnSp>
        <p:nvCxnSpPr>
          <p:cNvPr id="208" name="Shape 208"/>
          <p:cNvCxnSpPr/>
          <p:nvPr/>
        </p:nvCxnSpPr>
        <p:spPr>
          <a:xfrm>
            <a:off x="3969546" y="4019321"/>
            <a:ext cx="166026" cy="0"/>
          </a:xfrm>
          <a:prstGeom prst="straightConnector1">
            <a:avLst/>
          </a:prstGeom>
          <a:noFill/>
          <a:ln w="9525" cap="flat" cmpd="sng">
            <a:solidFill>
              <a:schemeClr val="tx1"/>
            </a:solidFill>
            <a:prstDash val="solid"/>
            <a:miter/>
            <a:headEnd type="none" w="med" len="med"/>
            <a:tailEnd type="triangle" w="lg" len="lg"/>
          </a:ln>
        </p:spPr>
      </p:cxnSp>
      <p:sp>
        <p:nvSpPr>
          <p:cNvPr id="209" name="Shape 209"/>
          <p:cNvSpPr/>
          <p:nvPr/>
        </p:nvSpPr>
        <p:spPr>
          <a:xfrm>
            <a:off x="3950452" y="4601542"/>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cxnSp>
        <p:nvCxnSpPr>
          <p:cNvPr id="210" name="Shape 210"/>
          <p:cNvCxnSpPr/>
          <p:nvPr/>
        </p:nvCxnSpPr>
        <p:spPr>
          <a:xfrm>
            <a:off x="4447016" y="2469525"/>
            <a:ext cx="0" cy="1210039"/>
          </a:xfrm>
          <a:prstGeom prst="straightConnector1">
            <a:avLst/>
          </a:prstGeom>
          <a:noFill/>
          <a:ln w="9525" cap="flat" cmpd="sng">
            <a:solidFill>
              <a:schemeClr val="tx1"/>
            </a:solidFill>
            <a:prstDash val="solid"/>
            <a:miter/>
            <a:headEnd type="none" w="med" len="med"/>
            <a:tailEnd type="triangle" w="lg" len="lg"/>
          </a:ln>
        </p:spPr>
      </p:cxnSp>
      <p:cxnSp>
        <p:nvCxnSpPr>
          <p:cNvPr id="211" name="Shape 211"/>
          <p:cNvCxnSpPr/>
          <p:nvPr/>
        </p:nvCxnSpPr>
        <p:spPr>
          <a:xfrm>
            <a:off x="4999321" y="2469525"/>
            <a:ext cx="0" cy="1210039"/>
          </a:xfrm>
          <a:prstGeom prst="straightConnector1">
            <a:avLst/>
          </a:prstGeom>
          <a:noFill/>
          <a:ln w="9525" cap="flat" cmpd="sng">
            <a:solidFill>
              <a:schemeClr val="tx1"/>
            </a:solidFill>
            <a:prstDash val="solid"/>
            <a:miter/>
            <a:headEnd type="none" w="med" len="med"/>
            <a:tailEnd type="triangle" w="lg" len="lg"/>
          </a:ln>
        </p:spPr>
      </p:cxnSp>
      <p:cxnSp>
        <p:nvCxnSpPr>
          <p:cNvPr id="212" name="Shape 212"/>
          <p:cNvCxnSpPr/>
          <p:nvPr/>
        </p:nvCxnSpPr>
        <p:spPr>
          <a:xfrm>
            <a:off x="5219251" y="3891450"/>
            <a:ext cx="527587" cy="0"/>
          </a:xfrm>
          <a:prstGeom prst="straightConnector1">
            <a:avLst/>
          </a:prstGeom>
          <a:noFill/>
          <a:ln w="9525" cap="flat" cmpd="sng">
            <a:solidFill>
              <a:schemeClr val="tx1"/>
            </a:solidFill>
            <a:prstDash val="solid"/>
            <a:miter/>
            <a:headEnd type="none" w="med" len="med"/>
            <a:tailEnd type="triangle" w="lg" len="lg"/>
          </a:ln>
        </p:spPr>
      </p:cxnSp>
      <p:sp>
        <p:nvSpPr>
          <p:cNvPr id="213" name="Shape 213"/>
          <p:cNvSpPr/>
          <p:nvPr/>
        </p:nvSpPr>
        <p:spPr>
          <a:xfrm>
            <a:off x="3950452" y="3990190"/>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cxnSp>
        <p:nvCxnSpPr>
          <p:cNvPr id="214" name="Shape 214"/>
          <p:cNvCxnSpPr/>
          <p:nvPr/>
        </p:nvCxnSpPr>
        <p:spPr>
          <a:xfrm>
            <a:off x="4999321" y="4401794"/>
            <a:ext cx="0" cy="298721"/>
          </a:xfrm>
          <a:prstGeom prst="straightConnector1">
            <a:avLst/>
          </a:prstGeom>
          <a:noFill/>
          <a:ln w="9525" cap="flat" cmpd="sng">
            <a:solidFill>
              <a:schemeClr val="tx1"/>
            </a:solidFill>
            <a:prstDash val="solid"/>
            <a:miter/>
            <a:headEnd type="none" w="med" len="med"/>
            <a:tailEnd type="none" w="med" len="med"/>
          </a:ln>
        </p:spPr>
      </p:cxnSp>
      <p:cxnSp>
        <p:nvCxnSpPr>
          <p:cNvPr id="215" name="Shape 215"/>
          <p:cNvCxnSpPr/>
          <p:nvPr/>
        </p:nvCxnSpPr>
        <p:spPr>
          <a:xfrm>
            <a:off x="4999322" y="4700515"/>
            <a:ext cx="766562" cy="0"/>
          </a:xfrm>
          <a:prstGeom prst="straightConnector1">
            <a:avLst/>
          </a:prstGeom>
          <a:noFill/>
          <a:ln w="9525" cap="flat" cmpd="sng">
            <a:solidFill>
              <a:schemeClr val="tx1"/>
            </a:solidFill>
            <a:prstDash val="solid"/>
            <a:miter/>
            <a:headEnd type="none" w="med" len="med"/>
            <a:tailEnd type="triangle" w="lg" len="lg"/>
          </a:ln>
        </p:spPr>
      </p:cxnSp>
      <p:sp>
        <p:nvSpPr>
          <p:cNvPr id="216" name="Shape 216"/>
          <p:cNvSpPr txBox="1"/>
          <p:nvPr/>
        </p:nvSpPr>
        <p:spPr>
          <a:xfrm>
            <a:off x="3238956" y="1235605"/>
            <a:ext cx="828184" cy="298721"/>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Accelerometer Initialization</a:t>
            </a:r>
          </a:p>
        </p:txBody>
      </p:sp>
      <p:sp>
        <p:nvSpPr>
          <p:cNvPr id="217" name="Shape 217"/>
          <p:cNvSpPr txBox="1"/>
          <p:nvPr/>
        </p:nvSpPr>
        <p:spPr>
          <a:xfrm>
            <a:off x="3959792" y="2598005"/>
            <a:ext cx="550007" cy="338465"/>
          </a:xfrm>
          <a:prstGeom prst="rect">
            <a:avLst/>
          </a:prstGeom>
          <a:noFill/>
          <a:ln>
            <a:noFill/>
          </a:ln>
        </p:spPr>
        <p:txBody>
          <a:bodyPr lIns="91410" tIns="45688" rIns="91410" bIns="45688" anchor="t" anchorCtr="0">
            <a:noAutofit/>
          </a:bodyPr>
          <a:lstStyle/>
          <a:p>
            <a:pPr algn="ctr">
              <a:buSzPct val="25000"/>
            </a:pPr>
            <a:r>
              <a:rPr lang="en" sz="800" dirty="0">
                <a:latin typeface="Calibri"/>
                <a:ea typeface="Calibri"/>
                <a:cs typeface="Calibri"/>
                <a:sym typeface="Calibri"/>
              </a:rPr>
              <a:t>LED strip</a:t>
            </a:r>
          </a:p>
          <a:p>
            <a:pPr algn="ctr">
              <a:buSzPct val="25000"/>
            </a:pPr>
            <a:r>
              <a:rPr lang="en" sz="800" dirty="0">
                <a:latin typeface="Calibri"/>
                <a:ea typeface="Calibri"/>
                <a:cs typeface="Calibri"/>
                <a:sym typeface="Calibri"/>
              </a:rPr>
              <a:t>control</a:t>
            </a:r>
          </a:p>
        </p:txBody>
      </p:sp>
      <p:sp>
        <p:nvSpPr>
          <p:cNvPr id="218" name="Shape 218"/>
          <p:cNvSpPr txBox="1"/>
          <p:nvPr/>
        </p:nvSpPr>
        <p:spPr>
          <a:xfrm>
            <a:off x="4945397" y="2532079"/>
            <a:ext cx="564253" cy="590128"/>
          </a:xfrm>
          <a:prstGeom prst="rect">
            <a:avLst/>
          </a:prstGeom>
          <a:noFill/>
          <a:ln>
            <a:noFill/>
          </a:ln>
        </p:spPr>
        <p:txBody>
          <a:bodyPr lIns="91410" tIns="45688" rIns="91410" bIns="45688" anchor="t" anchorCtr="0">
            <a:noAutofit/>
          </a:bodyPr>
          <a:lstStyle/>
          <a:p>
            <a:pPr algn="ctr">
              <a:buSzPct val="25000"/>
            </a:pPr>
            <a:r>
              <a:rPr lang="en" sz="800" dirty="0">
                <a:latin typeface="Calibri"/>
                <a:ea typeface="Calibri"/>
                <a:cs typeface="Calibri"/>
                <a:sym typeface="Calibri"/>
              </a:rPr>
              <a:t>Servo settings and </a:t>
            </a:r>
          </a:p>
          <a:p>
            <a:pPr algn="ctr">
              <a:buSzPct val="25000"/>
            </a:pPr>
            <a:r>
              <a:rPr lang="en" sz="800" dirty="0">
                <a:latin typeface="Calibri"/>
                <a:ea typeface="Calibri"/>
                <a:cs typeface="Calibri"/>
                <a:sym typeface="Calibri"/>
              </a:rPr>
              <a:t>positions</a:t>
            </a:r>
          </a:p>
        </p:txBody>
      </p:sp>
      <p:sp>
        <p:nvSpPr>
          <p:cNvPr id="219" name="Shape 219"/>
          <p:cNvSpPr txBox="1"/>
          <p:nvPr/>
        </p:nvSpPr>
        <p:spPr>
          <a:xfrm>
            <a:off x="5230198" y="3884533"/>
            <a:ext cx="814435" cy="338465"/>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Shifted </a:t>
            </a:r>
            <a:br>
              <a:rPr lang="en" sz="800">
                <a:latin typeface="Calibri"/>
                <a:ea typeface="Calibri"/>
                <a:cs typeface="Calibri"/>
                <a:sym typeface="Calibri"/>
              </a:rPr>
            </a:br>
            <a:r>
              <a:rPr lang="en" sz="800">
                <a:latin typeface="Calibri"/>
                <a:ea typeface="Calibri"/>
                <a:cs typeface="Calibri"/>
                <a:sym typeface="Calibri"/>
              </a:rPr>
              <a:t>servo positions</a:t>
            </a:r>
          </a:p>
        </p:txBody>
      </p:sp>
      <p:sp>
        <p:nvSpPr>
          <p:cNvPr id="220" name="Shape 220"/>
          <p:cNvSpPr txBox="1"/>
          <p:nvPr/>
        </p:nvSpPr>
        <p:spPr>
          <a:xfrm>
            <a:off x="4349847" y="4411993"/>
            <a:ext cx="694240" cy="338465"/>
          </a:xfrm>
          <a:prstGeom prst="rect">
            <a:avLst/>
          </a:prstGeom>
          <a:noFill/>
          <a:ln>
            <a:noFill/>
          </a:ln>
        </p:spPr>
        <p:txBody>
          <a:bodyPr lIns="91410" tIns="45688" rIns="91410" bIns="45688" anchor="t" anchorCtr="0">
            <a:noAutofit/>
          </a:bodyPr>
          <a:lstStyle/>
          <a:p>
            <a:pPr algn="ctr">
              <a:buSzPct val="25000"/>
            </a:pPr>
            <a:r>
              <a:rPr lang="en" sz="800">
                <a:latin typeface="Calibri"/>
                <a:ea typeface="Calibri"/>
                <a:cs typeface="Calibri"/>
                <a:sym typeface="Calibri"/>
              </a:rPr>
              <a:t>Shifted LED </a:t>
            </a:r>
          </a:p>
          <a:p>
            <a:pPr algn="ctr">
              <a:buSzPct val="25000"/>
            </a:pPr>
            <a:r>
              <a:rPr lang="en" sz="800">
                <a:latin typeface="Calibri"/>
                <a:ea typeface="Calibri"/>
                <a:cs typeface="Calibri"/>
                <a:sym typeface="Calibri"/>
              </a:rPr>
              <a:t>Strip control</a:t>
            </a:r>
          </a:p>
        </p:txBody>
      </p:sp>
      <p:cxnSp>
        <p:nvCxnSpPr>
          <p:cNvPr id="221" name="Shape 221"/>
          <p:cNvCxnSpPr/>
          <p:nvPr/>
        </p:nvCxnSpPr>
        <p:spPr>
          <a:xfrm>
            <a:off x="7896583" y="4274361"/>
            <a:ext cx="366131" cy="0"/>
          </a:xfrm>
          <a:prstGeom prst="straightConnector1">
            <a:avLst/>
          </a:prstGeom>
          <a:noFill/>
          <a:ln w="9525" cap="flat" cmpd="sng">
            <a:solidFill>
              <a:schemeClr val="tx1"/>
            </a:solidFill>
            <a:prstDash val="solid"/>
            <a:miter/>
            <a:headEnd type="none" w="med" len="med"/>
            <a:tailEnd type="triangle" w="lg" len="lg"/>
          </a:ln>
        </p:spPr>
      </p:cxnSp>
      <p:sp>
        <p:nvSpPr>
          <p:cNvPr id="222" name="Shape 222"/>
          <p:cNvSpPr/>
          <p:nvPr/>
        </p:nvSpPr>
        <p:spPr>
          <a:xfrm>
            <a:off x="7873729" y="4258963"/>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223" name="Shape 223"/>
          <p:cNvSpPr txBox="1"/>
          <p:nvPr/>
        </p:nvSpPr>
        <p:spPr>
          <a:xfrm>
            <a:off x="7139603" y="3070795"/>
            <a:ext cx="605842" cy="646230"/>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PWM </a:t>
            </a:r>
            <a:br>
              <a:rPr lang="en" sz="800">
                <a:latin typeface="Calibri"/>
                <a:ea typeface="Calibri"/>
                <a:cs typeface="Calibri"/>
                <a:sym typeface="Calibri"/>
              </a:rPr>
            </a:br>
            <a:r>
              <a:rPr lang="en" sz="800">
                <a:latin typeface="Calibri"/>
                <a:ea typeface="Calibri"/>
                <a:cs typeface="Calibri"/>
                <a:sym typeface="Calibri"/>
              </a:rPr>
              <a:t>signal</a:t>
            </a:r>
          </a:p>
          <a:p>
            <a:pPr>
              <a:buSzPct val="25000"/>
            </a:pPr>
            <a:r>
              <a:rPr lang="en" sz="800">
                <a:latin typeface="Calibri"/>
                <a:ea typeface="Calibri"/>
                <a:cs typeface="Calibri"/>
                <a:sym typeface="Calibri"/>
              </a:rPr>
              <a:t>specifying servo arm</a:t>
            </a:r>
          </a:p>
          <a:p>
            <a:pPr>
              <a:buSzPct val="25000"/>
            </a:pPr>
            <a:r>
              <a:rPr lang="en" sz="800">
                <a:latin typeface="Calibri"/>
                <a:ea typeface="Calibri"/>
                <a:cs typeface="Calibri"/>
                <a:sym typeface="Calibri"/>
              </a:rPr>
              <a:t>position</a:t>
            </a:r>
          </a:p>
        </p:txBody>
      </p:sp>
      <p:sp>
        <p:nvSpPr>
          <p:cNvPr id="224" name="Shape 224"/>
          <p:cNvSpPr txBox="1"/>
          <p:nvPr/>
        </p:nvSpPr>
        <p:spPr>
          <a:xfrm>
            <a:off x="3575248" y="4442353"/>
            <a:ext cx="433018" cy="215387"/>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5 VDC</a:t>
            </a:r>
          </a:p>
        </p:txBody>
      </p:sp>
      <p:sp>
        <p:nvSpPr>
          <p:cNvPr id="225" name="Shape 225"/>
          <p:cNvSpPr/>
          <p:nvPr/>
        </p:nvSpPr>
        <p:spPr>
          <a:xfrm>
            <a:off x="2843461" y="2225023"/>
            <a:ext cx="45707" cy="45707"/>
          </a:xfrm>
          <a:prstGeom prst="ellipse">
            <a:avLst/>
          </a:prstGeom>
          <a:solidFill>
            <a:schemeClr val="dk1"/>
          </a:solidFill>
          <a:ln w="12700" cap="flat" cmpd="sng">
            <a:solidFill>
              <a:schemeClr val="tx1"/>
            </a:solidFill>
            <a:prstDash val="solid"/>
            <a:miter/>
            <a:headEnd type="none" w="med" len="med"/>
            <a:tailEnd type="none" w="med" len="med"/>
          </a:ln>
        </p:spPr>
        <p:txBody>
          <a:bodyPr lIns="91410" tIns="45688" rIns="91410" bIns="45688" anchor="ctr" anchorCtr="0">
            <a:noAutofit/>
          </a:bodyPr>
          <a:lstStyle/>
          <a:p>
            <a:pPr algn="ctr"/>
            <a:endParaRPr sz="1866">
              <a:latin typeface="Calibri"/>
              <a:ea typeface="Calibri"/>
              <a:cs typeface="Calibri"/>
              <a:sym typeface="Calibri"/>
            </a:endParaRPr>
          </a:p>
        </p:txBody>
      </p:sp>
      <p:sp>
        <p:nvSpPr>
          <p:cNvPr id="226" name="Shape 226"/>
          <p:cNvSpPr txBox="1"/>
          <p:nvPr/>
        </p:nvSpPr>
        <p:spPr>
          <a:xfrm>
            <a:off x="2813049" y="2556646"/>
            <a:ext cx="509942" cy="215387"/>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3.3 VDC</a:t>
            </a:r>
          </a:p>
        </p:txBody>
      </p:sp>
      <p:sp>
        <p:nvSpPr>
          <p:cNvPr id="227" name="Shape 227"/>
          <p:cNvSpPr txBox="1"/>
          <p:nvPr/>
        </p:nvSpPr>
        <p:spPr>
          <a:xfrm>
            <a:off x="5383209" y="2126037"/>
            <a:ext cx="630136" cy="215387"/>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Status info</a:t>
            </a:r>
          </a:p>
        </p:txBody>
      </p:sp>
      <p:sp>
        <p:nvSpPr>
          <p:cNvPr id="228" name="Shape 228"/>
          <p:cNvSpPr txBox="1"/>
          <p:nvPr/>
        </p:nvSpPr>
        <p:spPr>
          <a:xfrm>
            <a:off x="6064869" y="1670879"/>
            <a:ext cx="396158" cy="215387"/>
          </a:xfrm>
          <a:prstGeom prst="rect">
            <a:avLst/>
          </a:prstGeom>
          <a:noFill/>
          <a:ln>
            <a:noFill/>
          </a:ln>
        </p:spPr>
        <p:txBody>
          <a:bodyPr lIns="91410" tIns="45688" rIns="91410" bIns="45688" anchor="t" anchorCtr="0">
            <a:noAutofit/>
          </a:bodyPr>
          <a:lstStyle/>
          <a:p>
            <a:pPr>
              <a:buSzPct val="25000"/>
            </a:pPr>
            <a:r>
              <a:rPr lang="en" sz="800">
                <a:latin typeface="Calibri"/>
                <a:ea typeface="Calibri"/>
                <a:cs typeface="Calibri"/>
                <a:sym typeface="Calibri"/>
              </a:rPr>
              <a:t>clock</a:t>
            </a:r>
          </a:p>
        </p:txBody>
      </p:sp>
      <p:cxnSp>
        <p:nvCxnSpPr>
          <p:cNvPr id="229" name="Shape 229"/>
          <p:cNvCxnSpPr/>
          <p:nvPr/>
        </p:nvCxnSpPr>
        <p:spPr>
          <a:xfrm rot="10800000">
            <a:off x="3619125" y="1945192"/>
            <a:ext cx="261548" cy="0"/>
          </a:xfrm>
          <a:prstGeom prst="straightConnector1">
            <a:avLst/>
          </a:prstGeom>
          <a:noFill/>
          <a:ln w="9525" cap="flat" cmpd="sng">
            <a:solidFill>
              <a:schemeClr val="tx1"/>
            </a:solidFill>
            <a:prstDash val="solid"/>
            <a:miter/>
            <a:headEnd type="none" w="med" len="med"/>
            <a:tailEnd type="none" w="med" len="med"/>
          </a:ln>
        </p:spPr>
      </p:cxnSp>
      <p:cxnSp>
        <p:nvCxnSpPr>
          <p:cNvPr id="230" name="Shape 230"/>
          <p:cNvCxnSpPr/>
          <p:nvPr/>
        </p:nvCxnSpPr>
        <p:spPr>
          <a:xfrm rot="10800000">
            <a:off x="3620111" y="1655502"/>
            <a:ext cx="0" cy="289690"/>
          </a:xfrm>
          <a:prstGeom prst="straightConnector1">
            <a:avLst/>
          </a:prstGeom>
          <a:noFill/>
          <a:ln w="9525" cap="flat" cmpd="sng">
            <a:solidFill>
              <a:schemeClr val="tx1"/>
            </a:solidFill>
            <a:prstDash val="solid"/>
            <a:miter/>
            <a:headEnd type="none" w="med" len="med"/>
            <a:tailEnd type="none" w="med" len="med"/>
          </a:ln>
        </p:spPr>
      </p:cxnSp>
      <p:cxnSp>
        <p:nvCxnSpPr>
          <p:cNvPr id="231" name="Shape 231"/>
          <p:cNvCxnSpPr/>
          <p:nvPr/>
        </p:nvCxnSpPr>
        <p:spPr>
          <a:xfrm rot="10800000">
            <a:off x="3294791" y="1655502"/>
            <a:ext cx="324334" cy="0"/>
          </a:xfrm>
          <a:prstGeom prst="straightConnector1">
            <a:avLst/>
          </a:prstGeom>
          <a:noFill/>
          <a:ln w="9525" cap="flat" cmpd="sng">
            <a:solidFill>
              <a:schemeClr val="tx1"/>
            </a:solidFill>
            <a:prstDash val="solid"/>
            <a:miter/>
            <a:headEnd type="none" w="med" len="med"/>
            <a:tailEnd type="triangle" w="lg" len="lg"/>
          </a:ln>
        </p:spPr>
      </p:cxnSp>
      <p:sp>
        <p:nvSpPr>
          <p:cNvPr id="232" name="Shape 232"/>
          <p:cNvSpPr txBox="1"/>
          <p:nvPr/>
        </p:nvSpPr>
        <p:spPr>
          <a:xfrm>
            <a:off x="3266874" y="1827604"/>
            <a:ext cx="828184" cy="215543"/>
          </a:xfrm>
          <a:prstGeom prst="rect">
            <a:avLst/>
          </a:prstGeom>
          <a:noFill/>
          <a:ln>
            <a:noFill/>
          </a:ln>
        </p:spPr>
        <p:txBody>
          <a:bodyPr lIns="91410" tIns="45688" rIns="91410" bIns="45688" anchor="t" anchorCtr="0">
            <a:noAutofit/>
          </a:bodyPr>
          <a:lstStyle/>
          <a:p>
            <a:pPr>
              <a:buSzPct val="25000"/>
            </a:pPr>
            <a:r>
              <a:rPr lang="en" sz="800" dirty="0">
                <a:latin typeface="Calibri"/>
                <a:ea typeface="Calibri"/>
                <a:cs typeface="Calibri"/>
                <a:sym typeface="Calibri"/>
              </a:rPr>
              <a:t>x y z </a:t>
            </a:r>
          </a:p>
          <a:p>
            <a:pPr>
              <a:buSzPct val="25000"/>
            </a:pPr>
            <a:r>
              <a:rPr lang="en" sz="800" dirty="0">
                <a:latin typeface="Calibri"/>
                <a:ea typeface="Calibri"/>
                <a:cs typeface="Calibri"/>
                <a:sym typeface="Calibri"/>
              </a:rPr>
              <a:t>values</a:t>
            </a:r>
          </a:p>
        </p:txBody>
      </p:sp>
    </p:spTree>
    <p:extLst>
      <p:ext uri="{BB962C8B-B14F-4D97-AF65-F5344CB8AC3E}">
        <p14:creationId xmlns:p14="http://schemas.microsoft.com/office/powerpoint/2010/main" val="2987017785"/>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837981" y="365922"/>
            <a:ext cx="10512862" cy="1325217"/>
          </a:xfrm>
          <a:prstGeom prst="rect">
            <a:avLst/>
          </a:prstGeom>
          <a:noFill/>
          <a:ln>
            <a:noFill/>
          </a:ln>
        </p:spPr>
        <p:txBody>
          <a:bodyPr vert="horz" lIns="91410" tIns="45688" rIns="91410" bIns="45688" rtlCol="0" anchor="ctr" anchorCtr="0">
            <a:noAutofit/>
          </a:bodyPr>
          <a:lstStyle/>
          <a:p>
            <a:pPr>
              <a:spcBef>
                <a:spcPts val="0"/>
              </a:spcBef>
              <a:buClr>
                <a:schemeClr val="dk1"/>
              </a:buClr>
              <a:buSzPct val="25000"/>
            </a:pPr>
            <a:r>
              <a:rPr lang="en" sz="4399">
                <a:latin typeface="Calibri"/>
                <a:ea typeface="Calibri"/>
                <a:cs typeface="Calibri"/>
                <a:sym typeface="Calibri"/>
              </a:rPr>
              <a:t>UML: Activity Diagram</a:t>
            </a:r>
          </a:p>
        </p:txBody>
      </p:sp>
      <p:sp>
        <p:nvSpPr>
          <p:cNvPr id="376" name="Shape 376"/>
          <p:cNvSpPr/>
          <p:nvPr/>
        </p:nvSpPr>
        <p:spPr>
          <a:xfrm>
            <a:off x="837982" y="1964352"/>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a:solidFill>
                  <a:schemeClr val="bg1"/>
                </a:solidFill>
                <a:latin typeface="Calibri"/>
                <a:ea typeface="Calibri"/>
                <a:cs typeface="Calibri"/>
                <a:sym typeface="Calibri"/>
              </a:rPr>
              <a:t>Power on device</a:t>
            </a:r>
          </a:p>
        </p:txBody>
      </p:sp>
      <p:sp>
        <p:nvSpPr>
          <p:cNvPr id="377" name="Shape 377"/>
          <p:cNvSpPr/>
          <p:nvPr/>
        </p:nvSpPr>
        <p:spPr>
          <a:xfrm>
            <a:off x="2303291" y="1964351"/>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dirty="0" smtClean="0">
                <a:solidFill>
                  <a:schemeClr val="bg1"/>
                </a:solidFill>
                <a:latin typeface="Calibri"/>
                <a:ea typeface="Calibri"/>
                <a:cs typeface="Calibri"/>
                <a:sym typeface="Calibri"/>
              </a:rPr>
              <a:t>Initialize and set </a:t>
            </a:r>
            <a:r>
              <a:rPr lang="en" sz="1066" dirty="0">
                <a:solidFill>
                  <a:schemeClr val="bg1"/>
                </a:solidFill>
                <a:latin typeface="Calibri"/>
                <a:ea typeface="Calibri"/>
                <a:cs typeface="Calibri"/>
                <a:sym typeface="Calibri"/>
              </a:rPr>
              <a:t>servos to home position</a:t>
            </a:r>
          </a:p>
        </p:txBody>
      </p:sp>
      <p:sp>
        <p:nvSpPr>
          <p:cNvPr id="378" name="Shape 378"/>
          <p:cNvSpPr/>
          <p:nvPr/>
        </p:nvSpPr>
        <p:spPr>
          <a:xfrm>
            <a:off x="3775224" y="1964350"/>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a:solidFill>
                  <a:schemeClr val="bg1"/>
                </a:solidFill>
                <a:latin typeface="Calibri"/>
                <a:ea typeface="Calibri"/>
                <a:cs typeface="Calibri"/>
                <a:sym typeface="Calibri"/>
              </a:rPr>
              <a:t>Initialize accelerometer</a:t>
            </a:r>
          </a:p>
        </p:txBody>
      </p:sp>
      <p:sp>
        <p:nvSpPr>
          <p:cNvPr id="379" name="Shape 379"/>
          <p:cNvSpPr/>
          <p:nvPr/>
        </p:nvSpPr>
        <p:spPr>
          <a:xfrm>
            <a:off x="5247157" y="1964348"/>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a:solidFill>
                  <a:schemeClr val="bg1"/>
                </a:solidFill>
                <a:latin typeface="Calibri"/>
                <a:ea typeface="Calibri"/>
                <a:cs typeface="Calibri"/>
                <a:sym typeface="Calibri"/>
              </a:rPr>
              <a:t>Sample Accelerometer</a:t>
            </a:r>
          </a:p>
        </p:txBody>
      </p:sp>
      <p:sp>
        <p:nvSpPr>
          <p:cNvPr id="380" name="Shape 380"/>
          <p:cNvSpPr/>
          <p:nvPr/>
        </p:nvSpPr>
        <p:spPr>
          <a:xfrm>
            <a:off x="6712466" y="1964348"/>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dirty="0">
                <a:solidFill>
                  <a:schemeClr val="bg1"/>
                </a:solidFill>
                <a:latin typeface="Calibri"/>
                <a:ea typeface="Calibri"/>
                <a:cs typeface="Calibri"/>
                <a:sym typeface="Calibri"/>
              </a:rPr>
              <a:t>Convert accelerometer data to angles</a:t>
            </a:r>
          </a:p>
        </p:txBody>
      </p:sp>
      <p:sp>
        <p:nvSpPr>
          <p:cNvPr id="381" name="Shape 381"/>
          <p:cNvSpPr/>
          <p:nvPr/>
        </p:nvSpPr>
        <p:spPr>
          <a:xfrm>
            <a:off x="8177777" y="1980242"/>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a:solidFill>
                  <a:schemeClr val="bg1"/>
                </a:solidFill>
                <a:latin typeface="Calibri"/>
                <a:ea typeface="Calibri"/>
                <a:cs typeface="Calibri"/>
                <a:sym typeface="Calibri"/>
              </a:rPr>
              <a:t>Calculate servo positions</a:t>
            </a:r>
          </a:p>
        </p:txBody>
      </p:sp>
      <p:sp>
        <p:nvSpPr>
          <p:cNvPr id="382" name="Shape 382"/>
          <p:cNvSpPr/>
          <p:nvPr/>
        </p:nvSpPr>
        <p:spPr>
          <a:xfrm>
            <a:off x="1238754" y="3586004"/>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dirty="0">
                <a:solidFill>
                  <a:schemeClr val="bg1"/>
                </a:solidFill>
                <a:latin typeface="Calibri"/>
                <a:ea typeface="Calibri"/>
                <a:cs typeface="Calibri"/>
                <a:sym typeface="Calibri"/>
              </a:rPr>
              <a:t>Send positions to servos</a:t>
            </a:r>
          </a:p>
        </p:txBody>
      </p:sp>
      <p:sp>
        <p:nvSpPr>
          <p:cNvPr id="383" name="Shape 383"/>
          <p:cNvSpPr/>
          <p:nvPr/>
        </p:nvSpPr>
        <p:spPr>
          <a:xfrm>
            <a:off x="2710687" y="3594020"/>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dirty="0">
                <a:solidFill>
                  <a:schemeClr val="bg1"/>
                </a:solidFill>
                <a:latin typeface="Calibri"/>
                <a:ea typeface="Calibri"/>
                <a:cs typeface="Calibri"/>
                <a:sym typeface="Calibri"/>
              </a:rPr>
              <a:t>Update LED strip</a:t>
            </a:r>
          </a:p>
        </p:txBody>
      </p:sp>
      <p:sp>
        <p:nvSpPr>
          <p:cNvPr id="384" name="Shape 384"/>
          <p:cNvSpPr/>
          <p:nvPr/>
        </p:nvSpPr>
        <p:spPr>
          <a:xfrm>
            <a:off x="4249085" y="3594020"/>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dirty="0" smtClean="0">
                <a:solidFill>
                  <a:schemeClr val="bg1"/>
                </a:solidFill>
                <a:latin typeface="Calibri"/>
                <a:ea typeface="Calibri"/>
                <a:cs typeface="Calibri"/>
                <a:sym typeface="Calibri"/>
              </a:rPr>
              <a:t>Delay</a:t>
            </a:r>
            <a:endParaRPr lang="en" sz="1066" dirty="0">
              <a:solidFill>
                <a:schemeClr val="bg1"/>
              </a:solidFill>
              <a:latin typeface="Calibri"/>
              <a:ea typeface="Calibri"/>
              <a:cs typeface="Calibri"/>
              <a:sym typeface="Calibri"/>
            </a:endParaRPr>
          </a:p>
        </p:txBody>
      </p:sp>
      <p:cxnSp>
        <p:nvCxnSpPr>
          <p:cNvPr id="385" name="Shape 385"/>
          <p:cNvCxnSpPr>
            <a:stCxn id="376" idx="3"/>
            <a:endCxn id="377" idx="1"/>
          </p:cNvCxnSpPr>
          <p:nvPr/>
        </p:nvCxnSpPr>
        <p:spPr>
          <a:xfrm>
            <a:off x="2093960" y="2266423"/>
            <a:ext cx="209144" cy="0"/>
          </a:xfrm>
          <a:prstGeom prst="straightConnector1">
            <a:avLst/>
          </a:prstGeom>
          <a:noFill/>
          <a:ln w="9525" cap="flat" cmpd="sng">
            <a:solidFill>
              <a:schemeClr val="tx1"/>
            </a:solidFill>
            <a:prstDash val="solid"/>
            <a:miter/>
            <a:headEnd type="none" w="med" len="med"/>
            <a:tailEnd type="triangle" w="lg" len="lg"/>
          </a:ln>
        </p:spPr>
      </p:cxnSp>
      <p:cxnSp>
        <p:nvCxnSpPr>
          <p:cNvPr id="386" name="Shape 386"/>
          <p:cNvCxnSpPr/>
          <p:nvPr/>
        </p:nvCxnSpPr>
        <p:spPr>
          <a:xfrm rot="10800000" flipH="1">
            <a:off x="3572517" y="2250507"/>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87" name="Shape 387"/>
          <p:cNvCxnSpPr/>
          <p:nvPr/>
        </p:nvCxnSpPr>
        <p:spPr>
          <a:xfrm rot="10800000" flipH="1">
            <a:off x="5037826" y="2266416"/>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88" name="Shape 388"/>
          <p:cNvCxnSpPr/>
          <p:nvPr/>
        </p:nvCxnSpPr>
        <p:spPr>
          <a:xfrm rot="10800000" flipH="1">
            <a:off x="6509760" y="2282311"/>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89" name="Shape 389"/>
          <p:cNvCxnSpPr/>
          <p:nvPr/>
        </p:nvCxnSpPr>
        <p:spPr>
          <a:xfrm rot="10800000" flipH="1">
            <a:off x="7968445" y="2282311"/>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90" name="Shape 390"/>
          <p:cNvCxnSpPr/>
          <p:nvPr/>
        </p:nvCxnSpPr>
        <p:spPr>
          <a:xfrm rot="10800000" flipH="1">
            <a:off x="9433756" y="2274359"/>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91" name="Shape 391"/>
          <p:cNvCxnSpPr/>
          <p:nvPr/>
        </p:nvCxnSpPr>
        <p:spPr>
          <a:xfrm rot="10800000" flipH="1">
            <a:off x="2501358" y="3897388"/>
            <a:ext cx="209329" cy="0"/>
          </a:xfrm>
          <a:prstGeom prst="straightConnector1">
            <a:avLst/>
          </a:prstGeom>
          <a:noFill/>
          <a:ln w="9525" cap="flat" cmpd="sng">
            <a:solidFill>
              <a:schemeClr val="tx1"/>
            </a:solidFill>
            <a:prstDash val="solid"/>
            <a:miter/>
            <a:headEnd type="none" w="med" len="med"/>
            <a:tailEnd type="triangle" w="lg" len="lg"/>
          </a:ln>
        </p:spPr>
      </p:cxnSp>
      <p:sp>
        <p:nvSpPr>
          <p:cNvPr id="392" name="Shape 392"/>
          <p:cNvSpPr/>
          <p:nvPr/>
        </p:nvSpPr>
        <p:spPr>
          <a:xfrm>
            <a:off x="5721018" y="3609930"/>
            <a:ext cx="1255978" cy="604141"/>
          </a:xfrm>
          <a:prstGeom prst="flowChartTerminator">
            <a:avLst/>
          </a:prstGeom>
          <a:solidFill>
            <a:schemeClr val="tx1"/>
          </a:solidFill>
          <a:ln w="12700" cap="flat" cmpd="sng">
            <a:noFill/>
            <a:prstDash val="solid"/>
            <a:miter/>
            <a:headEnd type="none" w="med" len="med"/>
            <a:tailEnd type="none" w="med" len="med"/>
          </a:ln>
        </p:spPr>
        <p:txBody>
          <a:bodyPr lIns="91410" tIns="45688" rIns="91410" bIns="45688" anchor="ctr" anchorCtr="0">
            <a:noAutofit/>
          </a:bodyPr>
          <a:lstStyle/>
          <a:p>
            <a:pPr algn="ctr">
              <a:buSzPct val="25000"/>
            </a:pPr>
            <a:r>
              <a:rPr lang="en" sz="1066">
                <a:solidFill>
                  <a:schemeClr val="bg1"/>
                </a:solidFill>
                <a:latin typeface="Calibri"/>
                <a:ea typeface="Calibri"/>
                <a:cs typeface="Calibri"/>
                <a:sym typeface="Calibri"/>
              </a:rPr>
              <a:t>Repeat until powered off</a:t>
            </a:r>
          </a:p>
        </p:txBody>
      </p:sp>
      <p:cxnSp>
        <p:nvCxnSpPr>
          <p:cNvPr id="393" name="Shape 393"/>
          <p:cNvCxnSpPr/>
          <p:nvPr/>
        </p:nvCxnSpPr>
        <p:spPr>
          <a:xfrm rot="10800000" flipH="1">
            <a:off x="5511688" y="3912001"/>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394" name="Shape 394"/>
          <p:cNvCxnSpPr/>
          <p:nvPr/>
        </p:nvCxnSpPr>
        <p:spPr>
          <a:xfrm flipH="1">
            <a:off x="11669848" y="2266416"/>
            <a:ext cx="1" cy="2682525"/>
          </a:xfrm>
          <a:prstGeom prst="straightConnector1">
            <a:avLst/>
          </a:prstGeom>
          <a:noFill/>
          <a:ln w="9525" cap="flat" cmpd="sng">
            <a:solidFill>
              <a:schemeClr val="tx1"/>
            </a:solidFill>
            <a:prstDash val="solid"/>
            <a:miter/>
            <a:headEnd type="none" w="med" len="med"/>
            <a:tailEnd type="none" w="med" len="med"/>
          </a:ln>
        </p:spPr>
      </p:cxnSp>
      <p:cxnSp>
        <p:nvCxnSpPr>
          <p:cNvPr id="395" name="Shape 395"/>
          <p:cNvCxnSpPr/>
          <p:nvPr/>
        </p:nvCxnSpPr>
        <p:spPr>
          <a:xfrm flipH="1">
            <a:off x="815740" y="4948941"/>
            <a:ext cx="10867825" cy="0"/>
          </a:xfrm>
          <a:prstGeom prst="straightConnector1">
            <a:avLst/>
          </a:prstGeom>
          <a:noFill/>
          <a:ln w="9525" cap="flat" cmpd="sng">
            <a:solidFill>
              <a:schemeClr val="tx1"/>
            </a:solidFill>
            <a:prstDash val="solid"/>
            <a:miter/>
            <a:headEnd type="none" w="med" len="med"/>
            <a:tailEnd type="none" w="med" len="med"/>
          </a:ln>
        </p:spPr>
      </p:cxnSp>
      <p:cxnSp>
        <p:nvCxnSpPr>
          <p:cNvPr id="396" name="Shape 396"/>
          <p:cNvCxnSpPr/>
          <p:nvPr/>
        </p:nvCxnSpPr>
        <p:spPr>
          <a:xfrm rot="10800000">
            <a:off x="802737" y="3888076"/>
            <a:ext cx="0" cy="1065188"/>
          </a:xfrm>
          <a:prstGeom prst="straightConnector1">
            <a:avLst/>
          </a:prstGeom>
          <a:noFill/>
          <a:ln w="9525" cap="flat" cmpd="sng">
            <a:solidFill>
              <a:schemeClr val="tx1"/>
            </a:solidFill>
            <a:prstDash val="solid"/>
            <a:miter/>
            <a:headEnd type="none" w="med" len="med"/>
            <a:tailEnd type="none" w="med" len="med"/>
          </a:ln>
        </p:spPr>
      </p:cxnSp>
      <p:cxnSp>
        <p:nvCxnSpPr>
          <p:cNvPr id="397" name="Shape 397"/>
          <p:cNvCxnSpPr/>
          <p:nvPr/>
        </p:nvCxnSpPr>
        <p:spPr>
          <a:xfrm>
            <a:off x="837981" y="3888076"/>
            <a:ext cx="400773" cy="0"/>
          </a:xfrm>
          <a:prstGeom prst="straightConnector1">
            <a:avLst/>
          </a:prstGeom>
          <a:noFill/>
          <a:ln w="9525" cap="flat" cmpd="sng">
            <a:solidFill>
              <a:schemeClr val="tx1"/>
            </a:solidFill>
            <a:prstDash val="solid"/>
            <a:miter/>
            <a:headEnd type="none" w="med" len="med"/>
            <a:tailEnd type="triangle" w="lg" len="lg"/>
          </a:ln>
        </p:spPr>
      </p:cxnSp>
      <p:cxnSp>
        <p:nvCxnSpPr>
          <p:cNvPr id="398" name="Shape 398"/>
          <p:cNvCxnSpPr/>
          <p:nvPr/>
        </p:nvCxnSpPr>
        <p:spPr>
          <a:xfrm flipV="1">
            <a:off x="5942012" y="2568490"/>
            <a:ext cx="0" cy="479510"/>
          </a:xfrm>
          <a:prstGeom prst="straightConnector1">
            <a:avLst/>
          </a:prstGeom>
          <a:noFill/>
          <a:ln w="9525" cap="flat" cmpd="sng">
            <a:solidFill>
              <a:schemeClr val="accent1"/>
            </a:solidFill>
            <a:prstDash val="solid"/>
            <a:miter/>
            <a:headEnd type="none" w="med" len="med"/>
            <a:tailEnd type="triangle" w="lg" len="lg"/>
          </a:ln>
        </p:spPr>
      </p:cxnSp>
      <p:sp>
        <p:nvSpPr>
          <p:cNvPr id="400" name="Shape 400"/>
          <p:cNvSpPr txBox="1"/>
          <p:nvPr/>
        </p:nvSpPr>
        <p:spPr>
          <a:xfrm>
            <a:off x="302069" y="5173682"/>
            <a:ext cx="5389580" cy="646162"/>
          </a:xfrm>
          <a:prstGeom prst="rect">
            <a:avLst/>
          </a:prstGeom>
          <a:noFill/>
          <a:ln>
            <a:noFill/>
          </a:ln>
        </p:spPr>
        <p:txBody>
          <a:bodyPr lIns="91410" tIns="45688" rIns="91410" bIns="45688" anchor="t" anchorCtr="0">
            <a:noAutofit/>
          </a:bodyPr>
          <a:lstStyle/>
          <a:p>
            <a:pPr>
              <a:buSzPct val="25000"/>
            </a:pPr>
            <a:r>
              <a:rPr lang="en" sz="1866">
                <a:latin typeface="Calibri"/>
                <a:ea typeface="Calibri"/>
                <a:cs typeface="Calibri"/>
                <a:sym typeface="Calibri"/>
              </a:rPr>
              <a:t>*Note: Update status LEDs after every communication and calculation and in the event of an error.</a:t>
            </a:r>
          </a:p>
        </p:txBody>
      </p:sp>
      <p:sp>
        <p:nvSpPr>
          <p:cNvPr id="2" name="Diamond 1"/>
          <p:cNvSpPr/>
          <p:nvPr/>
        </p:nvSpPr>
        <p:spPr>
          <a:xfrm>
            <a:off x="9643085" y="1668983"/>
            <a:ext cx="2013047" cy="1194866"/>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If servo positions different by 4 degrees or more </a:t>
            </a:r>
            <a:endParaRPr lang="en-US" sz="1100" dirty="0">
              <a:solidFill>
                <a:schemeClr val="bg1"/>
              </a:solidFill>
            </a:endParaRPr>
          </a:p>
        </p:txBody>
      </p:sp>
      <p:sp>
        <p:nvSpPr>
          <p:cNvPr id="3" name="TextBox 2"/>
          <p:cNvSpPr txBox="1"/>
          <p:nvPr/>
        </p:nvSpPr>
        <p:spPr>
          <a:xfrm>
            <a:off x="11717097" y="2437684"/>
            <a:ext cx="457200" cy="261610"/>
          </a:xfrm>
          <a:prstGeom prst="rect">
            <a:avLst/>
          </a:prstGeom>
          <a:noFill/>
        </p:spPr>
        <p:txBody>
          <a:bodyPr wrap="square" rtlCol="0">
            <a:spAutoFit/>
          </a:bodyPr>
          <a:lstStyle/>
          <a:p>
            <a:r>
              <a:rPr lang="en-US" sz="1100" dirty="0" smtClean="0"/>
              <a:t>Yes</a:t>
            </a:r>
            <a:endParaRPr lang="en-US" sz="1100" dirty="0"/>
          </a:p>
        </p:txBody>
      </p:sp>
      <p:cxnSp>
        <p:nvCxnSpPr>
          <p:cNvPr id="30" name="Shape 391"/>
          <p:cNvCxnSpPr/>
          <p:nvPr/>
        </p:nvCxnSpPr>
        <p:spPr>
          <a:xfrm rot="10800000" flipH="1">
            <a:off x="3995477" y="3897388"/>
            <a:ext cx="209329" cy="0"/>
          </a:xfrm>
          <a:prstGeom prst="straightConnector1">
            <a:avLst/>
          </a:prstGeom>
          <a:noFill/>
          <a:ln w="9525" cap="flat" cmpd="sng">
            <a:solidFill>
              <a:schemeClr val="tx1"/>
            </a:solidFill>
            <a:prstDash val="solid"/>
            <a:miter/>
            <a:headEnd type="none" w="med" len="med"/>
            <a:tailEnd type="triangle" w="lg" len="lg"/>
          </a:ln>
        </p:spPr>
      </p:cxnSp>
      <p:cxnSp>
        <p:nvCxnSpPr>
          <p:cNvPr id="6" name="Straight Connector 5"/>
          <p:cNvCxnSpPr/>
          <p:nvPr/>
        </p:nvCxnSpPr>
        <p:spPr>
          <a:xfrm>
            <a:off x="5942012" y="3048000"/>
            <a:ext cx="381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392" idx="0"/>
          </p:cNvCxnSpPr>
          <p:nvPr/>
        </p:nvCxnSpPr>
        <p:spPr>
          <a:xfrm>
            <a:off x="6349007" y="3029897"/>
            <a:ext cx="0" cy="5800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 idx="2"/>
          </p:cNvCxnSpPr>
          <p:nvPr/>
        </p:nvCxnSpPr>
        <p:spPr>
          <a:xfrm flipH="1">
            <a:off x="10649608" y="2863849"/>
            <a:ext cx="1" cy="16319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877074" y="4495800"/>
            <a:ext cx="577253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384" idx="2"/>
          </p:cNvCxnSpPr>
          <p:nvPr/>
        </p:nvCxnSpPr>
        <p:spPr>
          <a:xfrm flipV="1">
            <a:off x="4877074" y="4198161"/>
            <a:ext cx="0" cy="2976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175638" y="2905441"/>
            <a:ext cx="349776" cy="261610"/>
          </a:xfrm>
          <a:prstGeom prst="rect">
            <a:avLst/>
          </a:prstGeom>
          <a:noFill/>
        </p:spPr>
        <p:txBody>
          <a:bodyPr wrap="none" rtlCol="0">
            <a:spAutoFit/>
          </a:bodyPr>
          <a:lstStyle/>
          <a:p>
            <a:r>
              <a:rPr lang="en-US" sz="1100" dirty="0" smtClean="0"/>
              <a:t>No</a:t>
            </a:r>
            <a:endParaRPr lang="en-US" sz="1100" dirty="0"/>
          </a:p>
        </p:txBody>
      </p:sp>
    </p:spTree>
    <p:extLst>
      <p:ext uri="{BB962C8B-B14F-4D97-AF65-F5344CB8AC3E}">
        <p14:creationId xmlns:p14="http://schemas.microsoft.com/office/powerpoint/2010/main" val="2425047224"/>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2277191677"/>
              </p:ext>
            </p:extLst>
          </p:nvPr>
        </p:nvGraphicFramePr>
        <p:xfrm>
          <a:off x="-306388" y="-762000"/>
          <a:ext cx="12725400" cy="8402339"/>
        </p:xfrm>
        <a:graphic>
          <a:graphicData uri="http://schemas.openxmlformats.org/presentationml/2006/ole">
            <mc:AlternateContent xmlns:mc="http://schemas.openxmlformats.org/markup-compatibility/2006">
              <mc:Choice xmlns:v="urn:schemas-microsoft-com:vml" Requires="v">
                <p:oleObj spid="_x0000_s2072" name="Acrobat Document" r:id="rId3" imgW="9074998" imgH="6415597" progId="AcroExch.Document.DC">
                  <p:embed/>
                </p:oleObj>
              </mc:Choice>
              <mc:Fallback>
                <p:oleObj name="Acrobat Document" r:id="rId3" imgW="9074998" imgH="6415597" progId="AcroExch.Document.DC">
                  <p:embed/>
                  <p:pic>
                    <p:nvPicPr>
                      <p:cNvPr id="0" name=""/>
                      <p:cNvPicPr/>
                      <p:nvPr/>
                    </p:nvPicPr>
                    <p:blipFill>
                      <a:blip r:embed="rId4"/>
                      <a:stretch>
                        <a:fillRect/>
                      </a:stretch>
                    </p:blipFill>
                    <p:spPr>
                      <a:xfrm>
                        <a:off x="-306388" y="-762000"/>
                        <a:ext cx="12725400" cy="8402339"/>
                      </a:xfrm>
                      <a:prstGeom prst="rect">
                        <a:avLst/>
                      </a:prstGeom>
                    </p:spPr>
                  </p:pic>
                </p:oleObj>
              </mc:Fallback>
            </mc:AlternateContent>
          </a:graphicData>
        </a:graphic>
      </p:graphicFrame>
    </p:spTree>
    <p:extLst>
      <p:ext uri="{BB962C8B-B14F-4D97-AF65-F5344CB8AC3E}">
        <p14:creationId xmlns:p14="http://schemas.microsoft.com/office/powerpoint/2010/main" val="2347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4133626774"/>
              </p:ext>
            </p:extLst>
          </p:nvPr>
        </p:nvGraphicFramePr>
        <p:xfrm>
          <a:off x="1293812" y="152400"/>
          <a:ext cx="9075738" cy="6415087"/>
        </p:xfrm>
        <a:graphic>
          <a:graphicData uri="http://schemas.openxmlformats.org/presentationml/2006/ole">
            <mc:AlternateContent xmlns:mc="http://schemas.openxmlformats.org/markup-compatibility/2006">
              <mc:Choice xmlns:v="urn:schemas-microsoft-com:vml" Requires="v">
                <p:oleObj spid="_x0000_s3095" name="Acrobat Document" r:id="rId3" imgW="9074998" imgH="6415597" progId="AcroExch.Document.DC">
                  <p:embed/>
                </p:oleObj>
              </mc:Choice>
              <mc:Fallback>
                <p:oleObj name="Acrobat Document" r:id="rId3" imgW="9074998" imgH="6415597" progId="AcroExch.Document.DC">
                  <p:embed/>
                  <p:pic>
                    <p:nvPicPr>
                      <p:cNvPr id="0" name=""/>
                      <p:cNvPicPr/>
                      <p:nvPr/>
                    </p:nvPicPr>
                    <p:blipFill>
                      <a:blip r:embed="rId4"/>
                      <a:stretch>
                        <a:fillRect/>
                      </a:stretch>
                    </p:blipFill>
                    <p:spPr>
                      <a:xfrm>
                        <a:off x="1293812" y="152400"/>
                        <a:ext cx="9075738" cy="6415087"/>
                      </a:xfrm>
                      <a:prstGeom prst="rect">
                        <a:avLst/>
                      </a:prstGeom>
                    </p:spPr>
                  </p:pic>
                </p:oleObj>
              </mc:Fallback>
            </mc:AlternateContent>
          </a:graphicData>
        </a:graphic>
      </p:graphicFrame>
    </p:spTree>
    <p:extLst>
      <p:ext uri="{BB962C8B-B14F-4D97-AF65-F5344CB8AC3E}">
        <p14:creationId xmlns:p14="http://schemas.microsoft.com/office/powerpoint/2010/main" val="98999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lstStyle/>
          <a:p>
            <a:r>
              <a:rPr lang="en-US" dirty="0" smtClean="0"/>
              <a:t>1400 Lines of C</a:t>
            </a:r>
          </a:p>
          <a:p>
            <a:r>
              <a:rPr lang="en-US" dirty="0" smtClean="0"/>
              <a:t>More than </a:t>
            </a:r>
            <a:r>
              <a:rPr lang="en-US" dirty="0" smtClean="0"/>
              <a:t>50% reused from manuals or examples online.</a:t>
            </a:r>
          </a:p>
          <a:p>
            <a:r>
              <a:rPr lang="en-US" dirty="0" smtClean="0"/>
              <a:t>Most time consuming.</a:t>
            </a:r>
          </a:p>
        </p:txBody>
      </p:sp>
    </p:spTree>
    <p:extLst>
      <p:ext uri="{BB962C8B-B14F-4D97-AF65-F5344CB8AC3E}">
        <p14:creationId xmlns:p14="http://schemas.microsoft.com/office/powerpoint/2010/main" val="194779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 TWI Communication</a:t>
            </a:r>
            <a:endParaRPr lang="en-US" dirty="0"/>
          </a:p>
        </p:txBody>
      </p:sp>
      <p:sp>
        <p:nvSpPr>
          <p:cNvPr id="3" name="Content Placeholder 2"/>
          <p:cNvSpPr>
            <a:spLocks noGrp="1"/>
          </p:cNvSpPr>
          <p:nvPr>
            <p:ph idx="1"/>
          </p:nvPr>
        </p:nvSpPr>
        <p:spPr/>
        <p:txBody>
          <a:bodyPr>
            <a:normAutofit/>
          </a:bodyPr>
          <a:lstStyle/>
          <a:p>
            <a:r>
              <a:rPr lang="en-US" dirty="0" smtClean="0"/>
              <a:t>TWI </a:t>
            </a:r>
            <a:r>
              <a:rPr lang="en-US" dirty="0" smtClean="0">
                <a:sym typeface="Wingdings" panose="05000000000000000000" pitchFamily="2" charset="2"/>
              </a:rPr>
              <a:t> consists of two signal lines SDA and SCL</a:t>
            </a:r>
          </a:p>
          <a:p>
            <a:r>
              <a:rPr lang="en-US" dirty="0" smtClean="0">
                <a:sym typeface="Wingdings" panose="05000000000000000000" pitchFamily="2" charset="2"/>
              </a:rPr>
              <a:t>Manual sheet is the main resource</a:t>
            </a:r>
          </a:p>
          <a:p>
            <a:r>
              <a:rPr lang="en-US" dirty="0">
                <a:sym typeface="Wingdings" panose="05000000000000000000" pitchFamily="2" charset="2"/>
              </a:rPr>
              <a:t>TWI to enable two way connection between microcontroller and accelerometer </a:t>
            </a:r>
          </a:p>
          <a:p>
            <a:pPr lvl="1"/>
            <a:r>
              <a:rPr lang="en-US" dirty="0" smtClean="0"/>
              <a:t>Initialize TWI(I2C) in Atmega328 and setup a serial clock to 400kHz</a:t>
            </a:r>
          </a:p>
          <a:p>
            <a:pPr lvl="1"/>
            <a:r>
              <a:rPr lang="en-US" dirty="0" smtClean="0"/>
              <a:t>Generate TWI start signal</a:t>
            </a:r>
          </a:p>
          <a:p>
            <a:pPr lvl="1"/>
            <a:r>
              <a:rPr lang="en-US" dirty="0" smtClean="0"/>
              <a:t>Send a byte through TWI </a:t>
            </a:r>
          </a:p>
          <a:p>
            <a:pPr lvl="1"/>
            <a:r>
              <a:rPr lang="en-US" dirty="0" smtClean="0"/>
              <a:t>Read a byte from TWI, send an acknowledgment back</a:t>
            </a:r>
          </a:p>
          <a:p>
            <a:pPr lvl="1"/>
            <a:r>
              <a:rPr lang="en-US" dirty="0" smtClean="0"/>
              <a:t>Check status register of the TWI</a:t>
            </a:r>
          </a:p>
          <a:p>
            <a:pPr lvl="1"/>
            <a:endParaRPr lang="en-US" dirty="0" smtClean="0"/>
          </a:p>
          <a:p>
            <a:pPr lvl="1"/>
            <a:endParaRPr lang="en-US" dirty="0"/>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p:txBody>
      </p:sp>
    </p:spTree>
    <p:extLst>
      <p:ext uri="{BB962C8B-B14F-4D97-AF65-F5344CB8AC3E}">
        <p14:creationId xmlns:p14="http://schemas.microsoft.com/office/powerpoint/2010/main" val="29838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 Accelerometer</a:t>
            </a:r>
            <a:endParaRPr lang="en-US" dirty="0"/>
          </a:p>
        </p:txBody>
      </p:sp>
      <p:sp>
        <p:nvSpPr>
          <p:cNvPr id="3" name="Content Placeholder 2"/>
          <p:cNvSpPr>
            <a:spLocks noGrp="1"/>
          </p:cNvSpPr>
          <p:nvPr>
            <p:ph idx="1"/>
          </p:nvPr>
        </p:nvSpPr>
        <p:spPr/>
        <p:txBody>
          <a:bodyPr/>
          <a:lstStyle/>
          <a:p>
            <a:r>
              <a:rPr lang="en-US" dirty="0" smtClean="0"/>
              <a:t>Format of TWI communication (read and write) provided by MMA8452Q Accelerometer user manual</a:t>
            </a:r>
          </a:p>
          <a:p>
            <a:pPr lvl="1"/>
            <a:r>
              <a:rPr lang="en-US" dirty="0" smtClean="0"/>
              <a:t>Write (initialization): start condition, 0x3A (slave address of device, mode), 0x2A (register to write to – system control register 1), 0x07 (800 Hz sample rate, reduce noise, fast read mode, active), stop condition</a:t>
            </a:r>
          </a:p>
          <a:p>
            <a:pPr lvl="1"/>
            <a:r>
              <a:rPr lang="en-US" dirty="0" smtClean="0"/>
              <a:t>Read: Start condition, 0x3A (slave address of device), 0x01 (register to start reading from – OUT_X_MSB), repeated start condition, 0x3B (slave address of device, mode), acknowledge each byte, no acknowledge to stop reading</a:t>
            </a:r>
            <a:endParaRPr lang="en-US" dirty="0"/>
          </a:p>
        </p:txBody>
      </p:sp>
    </p:spTree>
    <p:extLst>
      <p:ext uri="{BB962C8B-B14F-4D97-AF65-F5344CB8AC3E}">
        <p14:creationId xmlns:p14="http://schemas.microsoft.com/office/powerpoint/2010/main" val="31048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 USART </a:t>
            </a:r>
            <a:endParaRPr lang="en-US" dirty="0"/>
          </a:p>
        </p:txBody>
      </p:sp>
      <p:sp>
        <p:nvSpPr>
          <p:cNvPr id="3" name="Content Placeholder 2"/>
          <p:cNvSpPr>
            <a:spLocks noGrp="1"/>
          </p:cNvSpPr>
          <p:nvPr>
            <p:ph idx="1"/>
          </p:nvPr>
        </p:nvSpPr>
        <p:spPr/>
        <p:txBody>
          <a:bodyPr>
            <a:normAutofit/>
          </a:bodyPr>
          <a:lstStyle/>
          <a:p>
            <a:r>
              <a:rPr lang="en-US" dirty="0" smtClean="0"/>
              <a:t>Used to communicate to Servo controller</a:t>
            </a:r>
          </a:p>
          <a:p>
            <a:r>
              <a:rPr lang="en-US" dirty="0" smtClean="0"/>
              <a:t>Transmission and initialization functions come from example C code from ATmega328 manual and specifications from </a:t>
            </a:r>
            <a:r>
              <a:rPr lang="en-US" dirty="0" err="1" smtClean="0"/>
              <a:t>Pololu</a:t>
            </a:r>
            <a:r>
              <a:rPr lang="en-US" dirty="0" smtClean="0"/>
              <a:t> Servo Controller user manual</a:t>
            </a:r>
          </a:p>
          <a:p>
            <a:pPr lvl="1"/>
            <a:r>
              <a:rPr lang="en-US" dirty="0" smtClean="0"/>
              <a:t>Initialization: set baud rate (9600), set format of messages (8 bit, 1 stop bit, no parity, asynchronous mode), enable transmitter</a:t>
            </a:r>
          </a:p>
          <a:p>
            <a:pPr lvl="1"/>
            <a:r>
              <a:rPr lang="en-US" dirty="0" smtClean="0"/>
              <a:t>Transmission: make sure transmit buffer is empty, put byte into transmit buffer</a:t>
            </a:r>
          </a:p>
        </p:txBody>
      </p:sp>
    </p:spTree>
    <p:extLst>
      <p:ext uri="{BB962C8B-B14F-4D97-AF65-F5344CB8AC3E}">
        <p14:creationId xmlns:p14="http://schemas.microsoft.com/office/powerpoint/2010/main" val="64530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 Servo Controller</a:t>
            </a:r>
            <a:endParaRPr lang="en-US" dirty="0"/>
          </a:p>
        </p:txBody>
      </p:sp>
      <p:sp>
        <p:nvSpPr>
          <p:cNvPr id="3" name="Content Placeholder 2"/>
          <p:cNvSpPr>
            <a:spLocks noGrp="1"/>
          </p:cNvSpPr>
          <p:nvPr>
            <p:ph idx="1"/>
          </p:nvPr>
        </p:nvSpPr>
        <p:spPr/>
        <p:txBody>
          <a:bodyPr/>
          <a:lstStyle/>
          <a:p>
            <a:r>
              <a:rPr lang="en-US" dirty="0"/>
              <a:t>What needs to be transmit provided by </a:t>
            </a:r>
            <a:r>
              <a:rPr lang="en-US" dirty="0" err="1"/>
              <a:t>Pololu</a:t>
            </a:r>
            <a:r>
              <a:rPr lang="en-US" dirty="0"/>
              <a:t> Servo Controller user manual (</a:t>
            </a:r>
            <a:r>
              <a:rPr lang="en-US" dirty="0" err="1"/>
              <a:t>SetTarget</a:t>
            </a:r>
            <a:r>
              <a:rPr lang="en-US" dirty="0"/>
              <a:t>, </a:t>
            </a:r>
            <a:r>
              <a:rPr lang="en-US" dirty="0" err="1"/>
              <a:t>SetSpeed</a:t>
            </a:r>
            <a:r>
              <a:rPr lang="en-US" dirty="0"/>
              <a:t>, </a:t>
            </a:r>
            <a:r>
              <a:rPr lang="en-US" dirty="0" err="1" smtClean="0"/>
              <a:t>SetAcceleration,SetMultipleTargets</a:t>
            </a:r>
            <a:r>
              <a:rPr lang="en-US" dirty="0" smtClean="0"/>
              <a:t>)</a:t>
            </a:r>
          </a:p>
          <a:p>
            <a:pPr lvl="1"/>
            <a:r>
              <a:rPr lang="en-US" dirty="0" err="1" smtClean="0"/>
              <a:t>Pololu</a:t>
            </a:r>
            <a:r>
              <a:rPr lang="en-US" dirty="0" smtClean="0"/>
              <a:t> Protocol: 0xAA (baud rate indication byte), 0x0C (device number), command byte (with most significant bit cleared), command data</a:t>
            </a:r>
          </a:p>
          <a:p>
            <a:pPr lvl="1"/>
            <a:r>
              <a:rPr lang="en-US" dirty="0" err="1" smtClean="0"/>
              <a:t>SetTarget</a:t>
            </a:r>
            <a:r>
              <a:rPr lang="en-US" dirty="0" smtClean="0"/>
              <a:t>: 0x84 (command), channel number, target low bits, target high bits</a:t>
            </a:r>
          </a:p>
          <a:p>
            <a:pPr lvl="1"/>
            <a:r>
              <a:rPr lang="en-US" dirty="0" err="1" smtClean="0"/>
              <a:t>SetSpeed</a:t>
            </a:r>
            <a:r>
              <a:rPr lang="en-US" dirty="0" smtClean="0"/>
              <a:t>: 0x87 (command), channel number, speed low bits, speed high bits</a:t>
            </a:r>
          </a:p>
          <a:p>
            <a:pPr lvl="1"/>
            <a:r>
              <a:rPr lang="en-US" dirty="0" err="1" smtClean="0"/>
              <a:t>SetAcceleration</a:t>
            </a:r>
            <a:r>
              <a:rPr lang="en-US" dirty="0" smtClean="0"/>
              <a:t>: 0x89 (command), channel number, acceleration low bits, acceleration high bits</a:t>
            </a:r>
          </a:p>
          <a:p>
            <a:pPr lvl="1"/>
            <a:r>
              <a:rPr lang="en-US" dirty="0" err="1" smtClean="0"/>
              <a:t>SetMultipleTargets</a:t>
            </a:r>
            <a:r>
              <a:rPr lang="en-US" dirty="0" smtClean="0"/>
              <a:t>: 0x9F (command), </a:t>
            </a:r>
            <a:r>
              <a:rPr lang="en-US" dirty="0" err="1" smtClean="0"/>
              <a:t>num</a:t>
            </a:r>
            <a:r>
              <a:rPr lang="en-US" dirty="0" smtClean="0"/>
              <a:t> targets, first channel </a:t>
            </a:r>
            <a:r>
              <a:rPr lang="en-US" dirty="0" err="1" smtClean="0"/>
              <a:t>num</a:t>
            </a:r>
            <a:r>
              <a:rPr lang="en-US" dirty="0" smtClean="0"/>
              <a:t>, first target low bits, first target high bits, second target low bits, …</a:t>
            </a:r>
            <a:endParaRPr lang="en-US" dirty="0"/>
          </a:p>
          <a:p>
            <a:endParaRPr lang="en-US" dirty="0"/>
          </a:p>
        </p:txBody>
      </p:sp>
    </p:spTree>
    <p:extLst>
      <p:ext uri="{BB962C8B-B14F-4D97-AF65-F5344CB8AC3E}">
        <p14:creationId xmlns:p14="http://schemas.microsoft.com/office/powerpoint/2010/main" val="336757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Servo Position Calculation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9193212" y="2159000"/>
            <a:ext cx="2641600" cy="19812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83412" y="2159000"/>
            <a:ext cx="2641600" cy="1981200"/>
          </a:xfrm>
          <a:prstGeom prst="rect">
            <a:avLst/>
          </a:prstGeom>
        </p:spPr>
      </p:pic>
      <p:sp>
        <p:nvSpPr>
          <p:cNvPr id="6" name="TextBox 5"/>
          <p:cNvSpPr txBox="1"/>
          <p:nvPr/>
        </p:nvSpPr>
        <p:spPr>
          <a:xfrm>
            <a:off x="2284412" y="1722068"/>
            <a:ext cx="5105400"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Consists of 2 parts:</a:t>
            </a:r>
          </a:p>
          <a:p>
            <a:pPr marL="1066693" lvl="1" indent="-457200">
              <a:buFont typeface="Arial" panose="020B0604020202020204" pitchFamily="34" charset="0"/>
              <a:buChar char="•"/>
            </a:pPr>
            <a:r>
              <a:rPr lang="en-US" sz="2800" dirty="0" smtClean="0"/>
              <a:t>Servo angle to tray height</a:t>
            </a:r>
          </a:p>
          <a:p>
            <a:pPr marL="1066693" lvl="1" indent="-457200">
              <a:buFont typeface="Arial" panose="020B0604020202020204" pitchFamily="34" charset="0"/>
              <a:buChar char="•"/>
            </a:pPr>
            <a:r>
              <a:rPr lang="en-US" sz="2800" dirty="0" smtClean="0"/>
              <a:t>Distance the tray is off from the home position</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4569" y="4648200"/>
            <a:ext cx="2540000" cy="1905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011" y="4633784"/>
            <a:ext cx="2559221" cy="191941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012" y="4781550"/>
            <a:ext cx="2362200" cy="177165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3020" y="4781550"/>
            <a:ext cx="2362200" cy="177165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109489" y="2143796"/>
            <a:ext cx="2656744" cy="1992558"/>
          </a:xfrm>
          <a:prstGeom prst="rect">
            <a:avLst/>
          </a:prstGeom>
        </p:spPr>
      </p:pic>
    </p:spTree>
    <p:extLst>
      <p:ext uri="{BB962C8B-B14F-4D97-AF65-F5344CB8AC3E}">
        <p14:creationId xmlns:p14="http://schemas.microsoft.com/office/powerpoint/2010/main" val="38258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Get a good grade!</a:t>
            </a:r>
          </a:p>
          <a:p>
            <a:r>
              <a:rPr lang="en-US" dirty="0" smtClean="0"/>
              <a:t>Resume material.</a:t>
            </a:r>
          </a:p>
          <a:p>
            <a:r>
              <a:rPr lang="en-US" dirty="0" smtClean="0"/>
              <a:t>Good practice for capstone and career.</a:t>
            </a:r>
            <a:endParaRPr lang="en-US" dirty="0"/>
          </a:p>
          <a:p>
            <a:r>
              <a:rPr lang="en-US" dirty="0" smtClean="0"/>
              <a:t>Cool gadget to play with.</a:t>
            </a:r>
          </a:p>
          <a:p>
            <a:r>
              <a:rPr lang="en-US" dirty="0" smtClean="0"/>
              <a:t>Useful to keep things balanced.</a:t>
            </a:r>
          </a:p>
        </p:txBody>
      </p:sp>
    </p:spTree>
    <p:extLst>
      <p:ext uri="{BB962C8B-B14F-4D97-AF65-F5344CB8AC3E}">
        <p14:creationId xmlns:p14="http://schemas.microsoft.com/office/powerpoint/2010/main" val="255121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a:t>
            </a:r>
            <a:r>
              <a:rPr lang="en-US" dirty="0" err="1" smtClean="0"/>
              <a:t>Dotstar</a:t>
            </a:r>
            <a:endParaRPr lang="en-US" dirty="0"/>
          </a:p>
        </p:txBody>
      </p:sp>
      <p:sp>
        <p:nvSpPr>
          <p:cNvPr id="3" name="Content Placeholder 2"/>
          <p:cNvSpPr>
            <a:spLocks noGrp="1"/>
          </p:cNvSpPr>
          <p:nvPr>
            <p:ph sz="half" idx="1"/>
          </p:nvPr>
        </p:nvSpPr>
        <p:spPr/>
        <p:txBody>
          <a:bodyPr/>
          <a:lstStyle/>
          <a:p>
            <a:r>
              <a:rPr lang="en-US" dirty="0" err="1" smtClean="0"/>
              <a:t>Dotstar</a:t>
            </a:r>
            <a:r>
              <a:rPr lang="en-US" dirty="0" smtClean="0"/>
              <a:t> vs. </a:t>
            </a:r>
            <a:r>
              <a:rPr lang="en-US" dirty="0" err="1" smtClean="0"/>
              <a:t>NeoPixel</a:t>
            </a:r>
            <a:endParaRPr lang="en-US" dirty="0" smtClean="0"/>
          </a:p>
          <a:p>
            <a:r>
              <a:rPr lang="en-US" dirty="0" smtClean="0"/>
              <a:t>Easy interfacing</a:t>
            </a:r>
          </a:p>
          <a:p>
            <a:r>
              <a:rPr lang="en-US" dirty="0" smtClean="0"/>
              <a:t>Adjustable length</a:t>
            </a:r>
          </a:p>
          <a:p>
            <a:r>
              <a:rPr lang="en-US" dirty="0" smtClean="0"/>
              <a:t>Arduino Library</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713412" y="1674223"/>
            <a:ext cx="5592864" cy="4197531"/>
          </a:xfrm>
          <a:ln>
            <a:solidFill>
              <a:schemeClr val="bg1"/>
            </a:solidFill>
          </a:ln>
        </p:spPr>
      </p:pic>
    </p:spTree>
    <p:extLst>
      <p:ext uri="{BB962C8B-B14F-4D97-AF65-F5344CB8AC3E}">
        <p14:creationId xmlns:p14="http://schemas.microsoft.com/office/powerpoint/2010/main" val="1373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 Communication</a:t>
            </a:r>
            <a:endParaRPr lang="en-US" dirty="0"/>
          </a:p>
        </p:txBody>
      </p:sp>
      <p:sp>
        <p:nvSpPr>
          <p:cNvPr id="3" name="Content Placeholder 2"/>
          <p:cNvSpPr>
            <a:spLocks noGrp="1"/>
          </p:cNvSpPr>
          <p:nvPr>
            <p:ph sz="half" idx="1"/>
          </p:nvPr>
        </p:nvSpPr>
        <p:spPr>
          <a:xfrm>
            <a:off x="1218883" y="3886200"/>
            <a:ext cx="5078677" cy="2286000"/>
          </a:xfrm>
        </p:spPr>
        <p:txBody>
          <a:bodyPr/>
          <a:lstStyle/>
          <a:p>
            <a:r>
              <a:rPr lang="en-US" dirty="0" smtClean="0"/>
              <a:t>1 Byte per pixel</a:t>
            </a:r>
          </a:p>
          <a:p>
            <a:r>
              <a:rPr lang="en-US" dirty="0" smtClean="0"/>
              <a:t>15 pixels total</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0012" y="1676400"/>
            <a:ext cx="9684249" cy="1752600"/>
          </a:xfrm>
          <a:ln w="12700">
            <a:solidFill>
              <a:schemeClr val="bg1"/>
            </a:solidFill>
          </a:ln>
        </p:spPr>
      </p:pic>
    </p:spTree>
    <p:extLst>
      <p:ext uri="{BB962C8B-B14F-4D97-AF65-F5344CB8AC3E}">
        <p14:creationId xmlns:p14="http://schemas.microsoft.com/office/powerpoint/2010/main" val="12005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Program Flow</a:t>
            </a:r>
            <a:endParaRPr lang="en-US" dirty="0"/>
          </a:p>
        </p:txBody>
      </p:sp>
      <p:sp>
        <p:nvSpPr>
          <p:cNvPr id="3" name="Content Placeholder 2"/>
          <p:cNvSpPr>
            <a:spLocks noGrp="1"/>
          </p:cNvSpPr>
          <p:nvPr>
            <p:ph idx="1"/>
          </p:nvPr>
        </p:nvSpPr>
        <p:spPr>
          <a:xfrm>
            <a:off x="1218883" y="1701797"/>
            <a:ext cx="9980929" cy="4462272"/>
          </a:xfrm>
        </p:spPr>
        <p:txBody>
          <a:bodyPr/>
          <a:lstStyle/>
          <a:p>
            <a:pPr>
              <a:lnSpc>
                <a:spcPct val="100000"/>
              </a:lnSpc>
              <a:spcBef>
                <a:spcPts val="0"/>
              </a:spcBef>
            </a:pPr>
            <a:r>
              <a:rPr lang="en-US" dirty="0" smtClean="0"/>
              <a:t>Initialize the LED strip</a:t>
            </a:r>
          </a:p>
          <a:p>
            <a:pPr lvl="1">
              <a:lnSpc>
                <a:spcPct val="100000"/>
              </a:lnSpc>
              <a:spcBef>
                <a:spcPts val="0"/>
              </a:spcBef>
            </a:pPr>
            <a:r>
              <a:rPr lang="en-US" dirty="0" smtClean="0"/>
              <a:t>Set initial colors</a:t>
            </a:r>
          </a:p>
          <a:p>
            <a:pPr lvl="1">
              <a:lnSpc>
                <a:spcPct val="100000"/>
              </a:lnSpc>
              <a:spcBef>
                <a:spcPts val="0"/>
              </a:spcBef>
            </a:pPr>
            <a:r>
              <a:rPr lang="en-US" dirty="0" smtClean="0"/>
              <a:t>output to LED strip</a:t>
            </a:r>
            <a:endParaRPr lang="en-US" dirty="0"/>
          </a:p>
          <a:p>
            <a:pPr>
              <a:lnSpc>
                <a:spcPct val="100000"/>
              </a:lnSpc>
              <a:spcBef>
                <a:spcPts val="0"/>
              </a:spcBef>
            </a:pPr>
            <a:r>
              <a:rPr lang="en-US" dirty="0" smtClean="0"/>
              <a:t>Initialize the Servo Controller</a:t>
            </a:r>
          </a:p>
          <a:p>
            <a:pPr lvl="1">
              <a:lnSpc>
                <a:spcPct val="100000"/>
              </a:lnSpc>
              <a:spcBef>
                <a:spcPts val="0"/>
              </a:spcBef>
            </a:pPr>
            <a:r>
              <a:rPr lang="en-US" dirty="0" smtClean="0"/>
              <a:t>Initialize USART in microcontroller</a:t>
            </a:r>
          </a:p>
          <a:p>
            <a:pPr lvl="1">
              <a:lnSpc>
                <a:spcPct val="100000"/>
              </a:lnSpc>
              <a:spcBef>
                <a:spcPts val="0"/>
              </a:spcBef>
            </a:pPr>
            <a:r>
              <a:rPr lang="en-US" dirty="0" smtClean="0"/>
              <a:t>Set speed of servos</a:t>
            </a:r>
          </a:p>
          <a:p>
            <a:pPr lvl="1">
              <a:lnSpc>
                <a:spcPct val="100000"/>
              </a:lnSpc>
              <a:spcBef>
                <a:spcPts val="0"/>
              </a:spcBef>
            </a:pPr>
            <a:r>
              <a:rPr lang="en-US" dirty="0" smtClean="0"/>
              <a:t>Set all servos to home position</a:t>
            </a:r>
            <a:endParaRPr lang="en-US" dirty="0"/>
          </a:p>
          <a:p>
            <a:pPr marL="530340" indent="-457200">
              <a:lnSpc>
                <a:spcPct val="100000"/>
              </a:lnSpc>
              <a:spcBef>
                <a:spcPts val="0"/>
              </a:spcBef>
            </a:pPr>
            <a:r>
              <a:rPr lang="en-US" dirty="0" smtClean="0"/>
              <a:t>Fill Lookup table with servo angle to height mappings</a:t>
            </a:r>
          </a:p>
          <a:p>
            <a:pPr marL="530340" indent="-457200">
              <a:lnSpc>
                <a:spcPct val="100000"/>
              </a:lnSpc>
              <a:spcBef>
                <a:spcPts val="0"/>
              </a:spcBef>
            </a:pPr>
            <a:r>
              <a:rPr lang="en-US" dirty="0" smtClean="0"/>
              <a:t>Initialize the accelerometer</a:t>
            </a:r>
          </a:p>
          <a:p>
            <a:pPr marL="835086" lvl="1" indent="-457200">
              <a:lnSpc>
                <a:spcPct val="100000"/>
              </a:lnSpc>
              <a:spcBef>
                <a:spcPts val="0"/>
              </a:spcBef>
            </a:pPr>
            <a:r>
              <a:rPr lang="en-US" dirty="0" smtClean="0"/>
              <a:t>Initialize microcontroller for TWI communication</a:t>
            </a:r>
          </a:p>
          <a:p>
            <a:pPr marL="835086" lvl="1" indent="-457200">
              <a:lnSpc>
                <a:spcPct val="100000"/>
              </a:lnSpc>
              <a:spcBef>
                <a:spcPts val="0"/>
              </a:spcBef>
            </a:pPr>
            <a:r>
              <a:rPr lang="en-US" dirty="0" smtClean="0"/>
              <a:t>Change settings in Accelerometer</a:t>
            </a:r>
          </a:p>
          <a:p>
            <a:pPr marL="835086" lvl="1" indent="-457200">
              <a:lnSpc>
                <a:spcPct val="100000"/>
              </a:lnSpc>
              <a:spcBef>
                <a:spcPts val="0"/>
              </a:spcBef>
            </a:pPr>
            <a:endParaRPr lang="en-US" dirty="0" smtClean="0"/>
          </a:p>
        </p:txBody>
      </p:sp>
    </p:spTree>
    <p:extLst>
      <p:ext uri="{BB962C8B-B14F-4D97-AF65-F5344CB8AC3E}">
        <p14:creationId xmlns:p14="http://schemas.microsoft.com/office/powerpoint/2010/main" val="394641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Program Flow</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Sample accelerometer</a:t>
            </a:r>
          </a:p>
          <a:p>
            <a:pPr lvl="1">
              <a:lnSpc>
                <a:spcPct val="100000"/>
              </a:lnSpc>
              <a:spcBef>
                <a:spcPts val="0"/>
              </a:spcBef>
            </a:pPr>
            <a:r>
              <a:rPr lang="en-US" dirty="0" smtClean="0"/>
              <a:t>Sample 400 times and take average</a:t>
            </a:r>
          </a:p>
          <a:p>
            <a:pPr lvl="1">
              <a:lnSpc>
                <a:spcPct val="100000"/>
              </a:lnSpc>
              <a:spcBef>
                <a:spcPts val="0"/>
              </a:spcBef>
            </a:pPr>
            <a:r>
              <a:rPr lang="en-US" dirty="0" smtClean="0"/>
              <a:t>Blink the accelerometer communication yellow status LED</a:t>
            </a:r>
          </a:p>
          <a:p>
            <a:pPr marL="530340" indent="-457200">
              <a:lnSpc>
                <a:spcPct val="100000"/>
              </a:lnSpc>
              <a:spcBef>
                <a:spcPts val="0"/>
              </a:spcBef>
            </a:pPr>
            <a:r>
              <a:rPr lang="en-US" dirty="0" smtClean="0"/>
              <a:t>Update the green and red status LEDs</a:t>
            </a:r>
            <a:endParaRPr lang="en-US" dirty="0"/>
          </a:p>
          <a:p>
            <a:pPr marL="530340" indent="-457200">
              <a:lnSpc>
                <a:spcPct val="100000"/>
              </a:lnSpc>
              <a:spcBef>
                <a:spcPts val="0"/>
              </a:spcBef>
            </a:pPr>
            <a:r>
              <a:rPr lang="en-US" dirty="0" smtClean="0"/>
              <a:t>Servo adjustment</a:t>
            </a:r>
          </a:p>
          <a:p>
            <a:pPr marL="835086" lvl="1" indent="-457200">
              <a:lnSpc>
                <a:spcPct val="100000"/>
              </a:lnSpc>
              <a:spcBef>
                <a:spcPts val="0"/>
              </a:spcBef>
            </a:pPr>
            <a:r>
              <a:rPr lang="en-US" dirty="0" smtClean="0"/>
              <a:t>Calculate distance off from home position</a:t>
            </a:r>
          </a:p>
          <a:p>
            <a:pPr marL="835086" lvl="1" indent="-457200">
              <a:lnSpc>
                <a:spcPct val="100000"/>
              </a:lnSpc>
              <a:spcBef>
                <a:spcPts val="0"/>
              </a:spcBef>
            </a:pPr>
            <a:r>
              <a:rPr lang="en-US" dirty="0" smtClean="0"/>
              <a:t>Search through table to find correct servo angle position</a:t>
            </a:r>
          </a:p>
          <a:p>
            <a:pPr marL="835086" lvl="1" indent="-457200">
              <a:lnSpc>
                <a:spcPct val="100000"/>
              </a:lnSpc>
              <a:spcBef>
                <a:spcPts val="0"/>
              </a:spcBef>
            </a:pPr>
            <a:r>
              <a:rPr lang="en-US" dirty="0" smtClean="0"/>
              <a:t>Update LED strip based on servo angle positions</a:t>
            </a:r>
          </a:p>
          <a:p>
            <a:pPr marL="835086" lvl="1" indent="-457200">
              <a:lnSpc>
                <a:spcPct val="100000"/>
              </a:lnSpc>
              <a:spcBef>
                <a:spcPts val="0"/>
              </a:spcBef>
            </a:pPr>
            <a:r>
              <a:rPr lang="en-US" dirty="0" smtClean="0"/>
              <a:t>Move servos if they are 4 degrees or more off from previous position</a:t>
            </a:r>
          </a:p>
          <a:p>
            <a:pPr marL="835086" lvl="1" indent="-457200">
              <a:lnSpc>
                <a:spcPct val="100000"/>
              </a:lnSpc>
              <a:spcBef>
                <a:spcPts val="0"/>
              </a:spcBef>
            </a:pPr>
            <a:r>
              <a:rPr lang="en-US" dirty="0" smtClean="0"/>
              <a:t>Servo movement delay</a:t>
            </a:r>
          </a:p>
          <a:p>
            <a:pPr marL="530340" indent="-457200">
              <a:lnSpc>
                <a:spcPct val="100000"/>
              </a:lnSpc>
              <a:spcBef>
                <a:spcPts val="0"/>
              </a:spcBef>
            </a:pPr>
            <a:r>
              <a:rPr lang="en-US" dirty="0" smtClean="0"/>
              <a:t>Repeat from sample accelerometer</a:t>
            </a:r>
          </a:p>
        </p:txBody>
      </p:sp>
    </p:spTree>
    <p:extLst>
      <p:ext uri="{BB962C8B-B14F-4D97-AF65-F5344CB8AC3E}">
        <p14:creationId xmlns:p14="http://schemas.microsoft.com/office/powerpoint/2010/main" val="40649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SolidWorks</a:t>
            </a:r>
          </a:p>
          <a:p>
            <a:r>
              <a:rPr lang="en-US" dirty="0" smtClean="0"/>
              <a:t>Eagle</a:t>
            </a:r>
          </a:p>
          <a:p>
            <a:r>
              <a:rPr lang="en-US" dirty="0" smtClean="0"/>
              <a:t>Atmel Studio</a:t>
            </a:r>
          </a:p>
          <a:p>
            <a:pPr lvl="1"/>
            <a:r>
              <a:rPr lang="en-US" dirty="0" smtClean="0"/>
              <a:t>AVR Dragon Programmer</a:t>
            </a:r>
            <a:endParaRPr lang="en-US" dirty="0"/>
          </a:p>
          <a:p>
            <a:r>
              <a:rPr lang="en-US" dirty="0" smtClean="0"/>
              <a:t>GitHub</a:t>
            </a:r>
          </a:p>
          <a:p>
            <a:pPr lvl="1"/>
            <a:r>
              <a:rPr lang="en-US" dirty="0" smtClean="0"/>
              <a:t>Repository</a:t>
            </a:r>
          </a:p>
          <a:p>
            <a:pPr lvl="1"/>
            <a:r>
              <a:rPr lang="en-US" dirty="0" smtClean="0"/>
              <a:t>Wiki</a:t>
            </a:r>
          </a:p>
          <a:p>
            <a:r>
              <a:rPr lang="en-US" dirty="0" smtClean="0"/>
              <a:t>LID</a:t>
            </a:r>
          </a:p>
          <a:p>
            <a:pPr lvl="1"/>
            <a:r>
              <a:rPr lang="en-US" dirty="0" smtClean="0"/>
              <a:t>Laser Cutting Acrylic</a:t>
            </a:r>
          </a:p>
          <a:p>
            <a:pPr lvl="1"/>
            <a:r>
              <a:rPr lang="en-US" dirty="0" smtClean="0"/>
              <a:t>Soldering Stations and Oven</a:t>
            </a:r>
          </a:p>
          <a:p>
            <a:pPr lvl="1"/>
            <a:endParaRPr lang="en-US" dirty="0" smtClean="0"/>
          </a:p>
          <a:p>
            <a:pPr lvl="1"/>
            <a:endParaRPr lang="en-US" dirty="0" smtClean="0"/>
          </a:p>
        </p:txBody>
      </p:sp>
    </p:spTree>
    <p:extLst>
      <p:ext uri="{BB962C8B-B14F-4D97-AF65-F5344CB8AC3E}">
        <p14:creationId xmlns:p14="http://schemas.microsoft.com/office/powerpoint/2010/main" val="282572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and Prior Work</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Atmel Code (atmega328 datasheet)</a:t>
            </a:r>
          </a:p>
          <a:p>
            <a:pPr lvl="1"/>
            <a:r>
              <a:rPr lang="en-US" dirty="0" smtClean="0"/>
              <a:t>TWI Interfacing</a:t>
            </a:r>
          </a:p>
          <a:p>
            <a:pPr lvl="1"/>
            <a:r>
              <a:rPr lang="en-US" dirty="0" smtClean="0"/>
              <a:t>USART Interfacing</a:t>
            </a:r>
          </a:p>
          <a:p>
            <a:r>
              <a:rPr lang="en-US" dirty="0" smtClean="0"/>
              <a:t>Internet Search Code</a:t>
            </a:r>
          </a:p>
          <a:p>
            <a:pPr lvl="1"/>
            <a:r>
              <a:rPr lang="en-US" dirty="0" err="1" smtClean="0"/>
              <a:t>BlinkLED</a:t>
            </a:r>
            <a:r>
              <a:rPr lang="en-US" dirty="0" smtClean="0"/>
              <a:t> (Testing initial setup)</a:t>
            </a:r>
          </a:p>
          <a:p>
            <a:pPr lvl="2"/>
            <a:r>
              <a:rPr lang="en-US" dirty="0" err="1" smtClean="0"/>
              <a:t>electroSome</a:t>
            </a:r>
            <a:r>
              <a:rPr lang="en-US" dirty="0"/>
              <a:t> (https://electrosome.com/blinking-led-atmega32-avr-microcontroller</a:t>
            </a:r>
            <a:r>
              <a:rPr lang="en-US" dirty="0" smtClean="0"/>
              <a:t>/)</a:t>
            </a:r>
          </a:p>
          <a:p>
            <a:pPr lvl="1"/>
            <a:r>
              <a:rPr lang="en-US" dirty="0" smtClean="0"/>
              <a:t>Binary Search Algorithm</a:t>
            </a:r>
          </a:p>
          <a:p>
            <a:pPr lvl="2"/>
            <a:r>
              <a:rPr lang="en-US" dirty="0"/>
              <a:t>Programming Simplified (http://</a:t>
            </a:r>
            <a:r>
              <a:rPr lang="en-US" dirty="0" smtClean="0"/>
              <a:t>www.programmingsimplified.com/c/source-code/c-program-binary-search)</a:t>
            </a:r>
            <a:endParaRPr lang="en-US" dirty="0"/>
          </a:p>
          <a:p>
            <a:pPr lvl="1"/>
            <a:r>
              <a:rPr lang="en-US" dirty="0" smtClean="0"/>
              <a:t>LED Strip Control</a:t>
            </a:r>
          </a:p>
          <a:p>
            <a:pPr lvl="2"/>
            <a:r>
              <a:rPr lang="en-US" dirty="0" err="1" smtClean="0"/>
              <a:t>Adafruit</a:t>
            </a:r>
            <a:r>
              <a:rPr lang="en-US" dirty="0"/>
              <a:t> (https://</a:t>
            </a:r>
            <a:r>
              <a:rPr lang="en-US" dirty="0" smtClean="0"/>
              <a:t>learn.adafruit.com/adafruit-dotstar-leds/overview)</a:t>
            </a:r>
          </a:p>
          <a:p>
            <a:pPr lvl="1"/>
            <a:r>
              <a:rPr lang="en-US" dirty="0" smtClean="0"/>
              <a:t>Accelerometer Data Conversion</a:t>
            </a:r>
          </a:p>
          <a:p>
            <a:pPr lvl="2"/>
            <a:r>
              <a:rPr lang="en-US" dirty="0" err="1" smtClean="0"/>
              <a:t>Sparkfun</a:t>
            </a:r>
            <a:r>
              <a:rPr lang="en-US" dirty="0" smtClean="0"/>
              <a:t> (</a:t>
            </a:r>
            <a:r>
              <a:rPr lang="en-US" dirty="0"/>
              <a:t>https://</a:t>
            </a:r>
            <a:r>
              <a:rPr lang="en-US" dirty="0" smtClean="0"/>
              <a:t>github.com/sparkfun/MMA8452_Accelerometer/blob/QC-Rev/Firmware/MMA8452Q_BasicExample/MMA8452Q_BasicExample)</a:t>
            </a:r>
          </a:p>
          <a:p>
            <a:r>
              <a:rPr lang="en-US" dirty="0" smtClean="0"/>
              <a:t>Arduino</a:t>
            </a:r>
          </a:p>
          <a:p>
            <a:pPr lvl="1"/>
            <a:r>
              <a:rPr lang="en-US" dirty="0" smtClean="0"/>
              <a:t>Angle – PWM Mapping</a:t>
            </a:r>
          </a:p>
          <a:p>
            <a:pPr lvl="2"/>
            <a:r>
              <a:rPr lang="en-US" dirty="0" smtClean="0"/>
              <a:t>Arduino Servo Library</a:t>
            </a:r>
            <a:endParaRPr lang="en-US" dirty="0" smtClean="0"/>
          </a:p>
        </p:txBody>
      </p:sp>
    </p:spTree>
    <p:extLst>
      <p:ext uri="{BB962C8B-B14F-4D97-AF65-F5344CB8AC3E}">
        <p14:creationId xmlns:p14="http://schemas.microsoft.com/office/powerpoint/2010/main" val="263455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and Prior Work</a:t>
            </a:r>
            <a:endParaRPr lang="en-US" dirty="0"/>
          </a:p>
        </p:txBody>
      </p:sp>
      <p:sp>
        <p:nvSpPr>
          <p:cNvPr id="3" name="Content Placeholder 2"/>
          <p:cNvSpPr>
            <a:spLocks noGrp="1"/>
          </p:cNvSpPr>
          <p:nvPr>
            <p:ph idx="1"/>
          </p:nvPr>
        </p:nvSpPr>
        <p:spPr/>
        <p:txBody>
          <a:bodyPr>
            <a:normAutofit/>
          </a:bodyPr>
          <a:lstStyle/>
          <a:p>
            <a:r>
              <a:rPr lang="en-US" dirty="0" smtClean="0"/>
              <a:t>Lots of YouTube videos with examples.</a:t>
            </a:r>
          </a:p>
          <a:p>
            <a:pPr lvl="1"/>
            <a:r>
              <a:rPr lang="en-US" dirty="0">
                <a:hlinkClick r:id="rId2"/>
              </a:rPr>
              <a:t>https://</a:t>
            </a:r>
            <a:r>
              <a:rPr lang="en-US" dirty="0" smtClean="0">
                <a:hlinkClick r:id="rId2"/>
              </a:rPr>
              <a:t>www.youtube.com/watch?v=ZrZodwEHjew</a:t>
            </a:r>
            <a:endParaRPr lang="en-US" dirty="0" smtClean="0"/>
          </a:p>
          <a:p>
            <a:pPr lvl="1"/>
            <a:r>
              <a:rPr lang="en-US" dirty="0">
                <a:hlinkClick r:id="rId3"/>
              </a:rPr>
              <a:t>https://</a:t>
            </a:r>
            <a:r>
              <a:rPr lang="en-US" dirty="0" smtClean="0">
                <a:hlinkClick r:id="rId3"/>
              </a:rPr>
              <a:t>www.youtube.com/watch?v=T0SFAdPUUYs</a:t>
            </a:r>
            <a:endParaRPr lang="en-US" dirty="0" smtClean="0"/>
          </a:p>
          <a:p>
            <a:pPr lvl="1"/>
            <a:r>
              <a:rPr lang="en-US" dirty="0">
                <a:hlinkClick r:id="rId4"/>
              </a:rPr>
              <a:t>https://</a:t>
            </a:r>
            <a:r>
              <a:rPr lang="en-US" dirty="0" smtClean="0">
                <a:hlinkClick r:id="rId4"/>
              </a:rPr>
              <a:t>www.youtube.com/watch?v=5uR34U1qc-Q</a:t>
            </a:r>
            <a:endParaRPr lang="en-US" dirty="0" smtClean="0"/>
          </a:p>
          <a:p>
            <a:pPr lvl="1"/>
            <a:r>
              <a:rPr lang="en-US" dirty="0">
                <a:hlinkClick r:id="rId5"/>
              </a:rPr>
              <a:t>https://</a:t>
            </a:r>
            <a:r>
              <a:rPr lang="en-US" dirty="0" smtClean="0">
                <a:hlinkClick r:id="rId5"/>
              </a:rPr>
              <a:t>www.youtube.com/watch?v=K-F_T59ZDPw</a:t>
            </a:r>
            <a:endParaRPr lang="en-US" dirty="0" smtClean="0"/>
          </a:p>
          <a:p>
            <a:pPr lvl="1"/>
            <a:r>
              <a:rPr lang="en-US" dirty="0">
                <a:hlinkClick r:id="rId6"/>
              </a:rPr>
              <a:t>https://</a:t>
            </a:r>
            <a:r>
              <a:rPr lang="en-US" dirty="0" smtClean="0">
                <a:hlinkClick r:id="rId6"/>
              </a:rPr>
              <a:t>www.youtube.com/watch?v=uERF6D37E_o</a:t>
            </a:r>
            <a:endParaRPr lang="en-US" dirty="0" smtClean="0"/>
          </a:p>
          <a:p>
            <a:pPr lvl="1"/>
            <a:r>
              <a:rPr lang="en-US" dirty="0">
                <a:hlinkClick r:id="rId7"/>
              </a:rPr>
              <a:t>https://</a:t>
            </a:r>
            <a:r>
              <a:rPr lang="en-US" dirty="0" smtClean="0">
                <a:hlinkClick r:id="rId7"/>
              </a:rPr>
              <a:t>www.youtube.com/watch?v=enlQMUE9df4</a:t>
            </a:r>
            <a:endParaRPr lang="en-US" dirty="0" smtClean="0"/>
          </a:p>
          <a:p>
            <a:pPr lvl="1"/>
            <a:r>
              <a:rPr lang="en-US" dirty="0">
                <a:hlinkClick r:id="rId8"/>
              </a:rPr>
              <a:t>https://</a:t>
            </a:r>
            <a:r>
              <a:rPr lang="en-US" dirty="0" smtClean="0">
                <a:hlinkClick r:id="rId8"/>
              </a:rPr>
              <a:t>www.youtube.com/watch?v=j4OmVLc_oDw</a:t>
            </a:r>
            <a:endParaRPr lang="en-US" dirty="0" smtClean="0"/>
          </a:p>
        </p:txBody>
      </p:sp>
    </p:spTree>
    <p:extLst>
      <p:ext uri="{BB962C8B-B14F-4D97-AF65-F5344CB8AC3E}">
        <p14:creationId xmlns:p14="http://schemas.microsoft.com/office/powerpoint/2010/main" val="3317865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5" name="Content Placeholder 4"/>
          <p:cNvSpPr>
            <a:spLocks noGrp="1"/>
          </p:cNvSpPr>
          <p:nvPr>
            <p:ph idx="1"/>
          </p:nvPr>
        </p:nvSpPr>
        <p:spPr/>
        <p:txBody>
          <a:bodyPr>
            <a:normAutofit fontScale="92500" lnSpcReduction="10000"/>
          </a:bodyPr>
          <a:lstStyle/>
          <a:p>
            <a:pPr marL="0" indent="0">
              <a:lnSpc>
                <a:spcPct val="120000"/>
              </a:lnSpc>
              <a:spcBef>
                <a:spcPts val="0"/>
              </a:spcBef>
              <a:buNone/>
            </a:pPr>
            <a:r>
              <a:rPr lang="en-US" dirty="0"/>
              <a:t>Functional Test</a:t>
            </a:r>
          </a:p>
          <a:p>
            <a:pPr marL="304746" lvl="1" indent="0">
              <a:lnSpc>
                <a:spcPct val="120000"/>
              </a:lnSpc>
              <a:spcBef>
                <a:spcPts val="0"/>
              </a:spcBef>
              <a:buNone/>
            </a:pPr>
            <a:r>
              <a:rPr lang="en-US" dirty="0"/>
              <a:t>Materials needed:</a:t>
            </a:r>
          </a:p>
          <a:p>
            <a:pPr marL="609493" lvl="2" indent="0">
              <a:lnSpc>
                <a:spcPct val="120000"/>
              </a:lnSpc>
              <a:spcBef>
                <a:spcPts val="0"/>
              </a:spcBef>
              <a:buNone/>
            </a:pPr>
            <a:r>
              <a:rPr lang="en-US" dirty="0" smtClean="0"/>
              <a:t>Arduino</a:t>
            </a:r>
            <a:endParaRPr lang="en-US" dirty="0"/>
          </a:p>
          <a:p>
            <a:pPr marL="609493" lvl="2" indent="0">
              <a:lnSpc>
                <a:spcPct val="120000"/>
              </a:lnSpc>
              <a:spcBef>
                <a:spcPts val="0"/>
              </a:spcBef>
              <a:buNone/>
            </a:pPr>
            <a:r>
              <a:rPr lang="en-US" dirty="0"/>
              <a:t>Arduino IDE</a:t>
            </a:r>
          </a:p>
          <a:p>
            <a:pPr marL="609493" lvl="2" indent="0">
              <a:lnSpc>
                <a:spcPct val="120000"/>
              </a:lnSpc>
              <a:spcBef>
                <a:spcPts val="0"/>
              </a:spcBef>
              <a:buNone/>
            </a:pPr>
            <a:r>
              <a:rPr lang="en-US" dirty="0"/>
              <a:t>Arduino accelerometer example </a:t>
            </a:r>
            <a:r>
              <a:rPr lang="en-US" dirty="0" smtClean="0"/>
              <a:t>code</a:t>
            </a:r>
          </a:p>
          <a:p>
            <a:pPr marL="609493" lvl="2" indent="0">
              <a:lnSpc>
                <a:spcPct val="120000"/>
              </a:lnSpc>
              <a:spcBef>
                <a:spcPts val="0"/>
              </a:spcBef>
              <a:buNone/>
            </a:pPr>
            <a:r>
              <a:rPr lang="en-US" dirty="0"/>
              <a:t> </a:t>
            </a:r>
          </a:p>
          <a:p>
            <a:pPr lvl="1">
              <a:lnSpc>
                <a:spcPct val="120000"/>
              </a:lnSpc>
              <a:spcBef>
                <a:spcPts val="0"/>
              </a:spcBef>
            </a:pPr>
            <a:r>
              <a:rPr lang="en-US" dirty="0"/>
              <a:t>Verify accelerometer outputs valid </a:t>
            </a:r>
            <a:r>
              <a:rPr lang="en-US" dirty="0" smtClean="0"/>
              <a:t>measurements</a:t>
            </a:r>
          </a:p>
          <a:p>
            <a:pPr lvl="1">
              <a:lnSpc>
                <a:spcPct val="120000"/>
              </a:lnSpc>
              <a:spcBef>
                <a:spcPts val="0"/>
              </a:spcBef>
            </a:pPr>
            <a:r>
              <a:rPr lang="en-US" dirty="0"/>
              <a:t>Verify servos are </a:t>
            </a:r>
            <a:r>
              <a:rPr lang="en-US" dirty="0" smtClean="0"/>
              <a:t>operable</a:t>
            </a:r>
            <a:endParaRPr lang="en-US" dirty="0"/>
          </a:p>
          <a:p>
            <a:pPr lvl="1">
              <a:lnSpc>
                <a:spcPct val="120000"/>
              </a:lnSpc>
              <a:spcBef>
                <a:spcPts val="0"/>
              </a:spcBef>
            </a:pPr>
            <a:r>
              <a:rPr lang="en-US" dirty="0"/>
              <a:t>Verify Servo controller operates servos</a:t>
            </a:r>
          </a:p>
          <a:p>
            <a:pPr lvl="1">
              <a:lnSpc>
                <a:spcPct val="120000"/>
              </a:lnSpc>
              <a:spcBef>
                <a:spcPts val="0"/>
              </a:spcBef>
            </a:pPr>
            <a:r>
              <a:rPr lang="en-US" dirty="0"/>
              <a:t>Verify LED strip </a:t>
            </a:r>
            <a:r>
              <a:rPr lang="en-US" dirty="0" smtClean="0"/>
              <a:t>operation</a:t>
            </a:r>
            <a:endParaRPr lang="en-US" dirty="0"/>
          </a:p>
          <a:p>
            <a:pPr lvl="1">
              <a:lnSpc>
                <a:spcPct val="120000"/>
              </a:lnSpc>
              <a:spcBef>
                <a:spcPts val="0"/>
              </a:spcBef>
            </a:pPr>
            <a:r>
              <a:rPr lang="en-US" dirty="0" smtClean="0"/>
              <a:t>Verify </a:t>
            </a:r>
            <a:r>
              <a:rPr lang="en-US" dirty="0"/>
              <a:t>microcontroller operation</a:t>
            </a:r>
          </a:p>
          <a:p>
            <a:pPr lvl="1">
              <a:lnSpc>
                <a:spcPct val="120000"/>
              </a:lnSpc>
              <a:spcBef>
                <a:spcPts val="0"/>
              </a:spcBef>
            </a:pPr>
            <a:r>
              <a:rPr lang="en-US" dirty="0"/>
              <a:t>Run full </a:t>
            </a:r>
            <a:r>
              <a:rPr lang="en-US" dirty="0" smtClean="0"/>
              <a:t>system leveling </a:t>
            </a:r>
            <a:r>
              <a:rPr lang="en-US" dirty="0"/>
              <a:t>test</a:t>
            </a:r>
          </a:p>
          <a:p>
            <a:pPr marL="0" indent="0">
              <a:lnSpc>
                <a:spcPct val="120000"/>
              </a:lnSpc>
              <a:spcBef>
                <a:spcPts val="0"/>
              </a:spcBef>
              <a:buNone/>
            </a:pPr>
            <a:endParaRPr lang="en-US" dirty="0"/>
          </a:p>
          <a:p>
            <a:pPr>
              <a:lnSpc>
                <a:spcPct val="120000"/>
              </a:lnSpc>
              <a:spcBef>
                <a:spcPts val="0"/>
              </a:spcBef>
            </a:pPr>
            <a:endParaRPr lang="en-US" dirty="0"/>
          </a:p>
        </p:txBody>
      </p:sp>
    </p:spTree>
    <p:extLst>
      <p:ext uri="{BB962C8B-B14F-4D97-AF65-F5344CB8AC3E}">
        <p14:creationId xmlns:p14="http://schemas.microsoft.com/office/powerpoint/2010/main" val="20056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5" name="Content Placeholder 4"/>
          <p:cNvSpPr>
            <a:spLocks noGrp="1"/>
          </p:cNvSpPr>
          <p:nvPr>
            <p:ph idx="1"/>
          </p:nvPr>
        </p:nvSpPr>
        <p:spPr/>
        <p:txBody>
          <a:bodyPr>
            <a:normAutofit/>
          </a:bodyPr>
          <a:lstStyle/>
          <a:p>
            <a:pPr marL="0" indent="0">
              <a:lnSpc>
                <a:spcPct val="120000"/>
              </a:lnSpc>
              <a:spcBef>
                <a:spcPts val="0"/>
              </a:spcBef>
              <a:buNone/>
            </a:pPr>
            <a:r>
              <a:rPr lang="en-US" dirty="0"/>
              <a:t>Integration Test</a:t>
            </a:r>
          </a:p>
          <a:p>
            <a:pPr marL="304746" lvl="1" indent="0">
              <a:lnSpc>
                <a:spcPct val="120000"/>
              </a:lnSpc>
              <a:spcBef>
                <a:spcPts val="0"/>
              </a:spcBef>
              <a:buNone/>
            </a:pPr>
            <a:r>
              <a:rPr lang="en-US" dirty="0"/>
              <a:t>Materials needed:</a:t>
            </a:r>
          </a:p>
          <a:p>
            <a:pPr marL="609493" lvl="2" indent="0">
              <a:lnSpc>
                <a:spcPct val="120000"/>
              </a:lnSpc>
              <a:spcBef>
                <a:spcPts val="0"/>
              </a:spcBef>
              <a:buNone/>
            </a:pPr>
            <a:r>
              <a:rPr lang="en-US" dirty="0" smtClean="0"/>
              <a:t>Atmel </a:t>
            </a:r>
            <a:r>
              <a:rPr lang="en-US" dirty="0"/>
              <a:t>Studio</a:t>
            </a:r>
          </a:p>
          <a:p>
            <a:pPr marL="609493" lvl="2" indent="0">
              <a:lnSpc>
                <a:spcPct val="120000"/>
              </a:lnSpc>
              <a:spcBef>
                <a:spcPts val="0"/>
              </a:spcBef>
              <a:buNone/>
            </a:pPr>
            <a:r>
              <a:rPr lang="en-US" dirty="0"/>
              <a:t>AVR Dragon Programmer</a:t>
            </a:r>
          </a:p>
          <a:p>
            <a:pPr marL="304746" lvl="1" indent="0">
              <a:lnSpc>
                <a:spcPct val="120000"/>
              </a:lnSpc>
              <a:spcBef>
                <a:spcPts val="0"/>
              </a:spcBef>
              <a:buNone/>
            </a:pPr>
            <a:r>
              <a:rPr lang="en-US" dirty="0"/>
              <a:t> </a:t>
            </a:r>
            <a:endParaRPr lang="en-US" dirty="0" smtClean="0"/>
          </a:p>
          <a:p>
            <a:pPr lvl="1"/>
            <a:r>
              <a:rPr lang="en-US" dirty="0"/>
              <a:t>Microcontroller to Servo controller (USART) communication</a:t>
            </a:r>
          </a:p>
          <a:p>
            <a:pPr lvl="1"/>
            <a:r>
              <a:rPr lang="en-US" dirty="0"/>
              <a:t>Accelerometer to Microcontroller (TWI) communication</a:t>
            </a:r>
          </a:p>
          <a:p>
            <a:pPr lvl="1"/>
            <a:r>
              <a:rPr lang="en-US" dirty="0"/>
              <a:t>Microcontroller level shifting (buffer</a:t>
            </a:r>
            <a:r>
              <a:rPr lang="en-US" dirty="0" smtClean="0"/>
              <a:t>)</a:t>
            </a:r>
            <a:endParaRPr lang="en-US" dirty="0"/>
          </a:p>
          <a:p>
            <a:pPr marL="0" indent="0">
              <a:lnSpc>
                <a:spcPct val="120000"/>
              </a:lnSpc>
              <a:spcBef>
                <a:spcPts val="0"/>
              </a:spcBef>
              <a:buNone/>
            </a:pPr>
            <a:endParaRPr lang="en-US" dirty="0"/>
          </a:p>
          <a:p>
            <a:pPr>
              <a:lnSpc>
                <a:spcPct val="120000"/>
              </a:lnSpc>
              <a:spcBef>
                <a:spcPts val="0"/>
              </a:spcBef>
            </a:pPr>
            <a:endParaRPr lang="en-US" dirty="0"/>
          </a:p>
        </p:txBody>
      </p:sp>
    </p:spTree>
    <p:extLst>
      <p:ext uri="{BB962C8B-B14F-4D97-AF65-F5344CB8AC3E}">
        <p14:creationId xmlns:p14="http://schemas.microsoft.com/office/powerpoint/2010/main" val="195092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5" name="Content Placeholder 4"/>
          <p:cNvSpPr>
            <a:spLocks noGrp="1"/>
          </p:cNvSpPr>
          <p:nvPr>
            <p:ph idx="1"/>
          </p:nvPr>
        </p:nvSpPr>
        <p:spPr/>
        <p:txBody>
          <a:bodyPr>
            <a:normAutofit/>
          </a:bodyPr>
          <a:lstStyle/>
          <a:p>
            <a:pPr marL="0" indent="0">
              <a:lnSpc>
                <a:spcPct val="120000"/>
              </a:lnSpc>
              <a:spcBef>
                <a:spcPts val="0"/>
              </a:spcBef>
              <a:buNone/>
            </a:pPr>
            <a:r>
              <a:rPr lang="en-US" dirty="0"/>
              <a:t>Parametric </a:t>
            </a:r>
            <a:r>
              <a:rPr lang="en-US" dirty="0" smtClean="0"/>
              <a:t>Test</a:t>
            </a:r>
          </a:p>
          <a:p>
            <a:pPr marL="304746" lvl="1" indent="0">
              <a:lnSpc>
                <a:spcPct val="120000"/>
              </a:lnSpc>
              <a:spcBef>
                <a:spcPts val="0"/>
              </a:spcBef>
              <a:buNone/>
            </a:pPr>
            <a:r>
              <a:rPr lang="en-US" dirty="0" smtClean="0"/>
              <a:t>Materials </a:t>
            </a:r>
            <a:r>
              <a:rPr lang="en-US" dirty="0"/>
              <a:t>needed:</a:t>
            </a:r>
          </a:p>
          <a:p>
            <a:pPr marL="609493" lvl="2" indent="0">
              <a:lnSpc>
                <a:spcPct val="120000"/>
              </a:lnSpc>
              <a:spcBef>
                <a:spcPts val="0"/>
              </a:spcBef>
              <a:buNone/>
            </a:pPr>
            <a:r>
              <a:rPr lang="en-US" dirty="0" smtClean="0"/>
              <a:t>Oscilloscope</a:t>
            </a:r>
            <a:endParaRPr lang="en-US" dirty="0"/>
          </a:p>
          <a:p>
            <a:pPr marL="609493" lvl="2" indent="0">
              <a:lnSpc>
                <a:spcPct val="120000"/>
              </a:lnSpc>
              <a:spcBef>
                <a:spcPts val="0"/>
              </a:spcBef>
              <a:buNone/>
            </a:pPr>
            <a:r>
              <a:rPr lang="en-US" dirty="0"/>
              <a:t>Multi-meter</a:t>
            </a:r>
          </a:p>
          <a:p>
            <a:pPr marL="304746" lvl="1" indent="0">
              <a:lnSpc>
                <a:spcPct val="120000"/>
              </a:lnSpc>
              <a:spcBef>
                <a:spcPts val="0"/>
              </a:spcBef>
              <a:buNone/>
            </a:pPr>
            <a:r>
              <a:rPr lang="en-US" dirty="0"/>
              <a:t> </a:t>
            </a:r>
          </a:p>
          <a:p>
            <a:pPr lvl="1">
              <a:lnSpc>
                <a:spcPct val="120000"/>
              </a:lnSpc>
              <a:spcBef>
                <a:spcPts val="0"/>
              </a:spcBef>
            </a:pPr>
            <a:r>
              <a:rPr lang="en-US" dirty="0"/>
              <a:t>Output voltage from voltage regulators</a:t>
            </a:r>
          </a:p>
          <a:p>
            <a:pPr lvl="1">
              <a:lnSpc>
                <a:spcPct val="120000"/>
              </a:lnSpc>
              <a:spcBef>
                <a:spcPts val="0"/>
              </a:spcBef>
            </a:pPr>
            <a:r>
              <a:rPr lang="en-US" dirty="0"/>
              <a:t>External oscillator frequency</a:t>
            </a:r>
          </a:p>
          <a:p>
            <a:pPr lvl="1">
              <a:lnSpc>
                <a:spcPct val="120000"/>
              </a:lnSpc>
              <a:spcBef>
                <a:spcPts val="0"/>
              </a:spcBef>
            </a:pPr>
            <a:r>
              <a:rPr lang="en-US" dirty="0"/>
              <a:t>Range of servos</a:t>
            </a:r>
          </a:p>
          <a:p>
            <a:pPr marL="0" indent="0">
              <a:lnSpc>
                <a:spcPct val="120000"/>
              </a:lnSpc>
              <a:spcBef>
                <a:spcPts val="0"/>
              </a:spcBef>
              <a:buNone/>
            </a:pPr>
            <a:endParaRPr lang="en-US" dirty="0"/>
          </a:p>
          <a:p>
            <a:pPr>
              <a:lnSpc>
                <a:spcPct val="120000"/>
              </a:lnSpc>
              <a:spcBef>
                <a:spcPts val="0"/>
              </a:spcBef>
            </a:pPr>
            <a:endParaRPr lang="en-US" dirty="0"/>
          </a:p>
        </p:txBody>
      </p:sp>
    </p:spTree>
    <p:extLst>
      <p:ext uri="{BB962C8B-B14F-4D97-AF65-F5344CB8AC3E}">
        <p14:creationId xmlns:p14="http://schemas.microsoft.com/office/powerpoint/2010/main" val="34595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smtClean="0"/>
              <a:t>Keep a tray level in real time.</a:t>
            </a:r>
          </a:p>
          <a:p>
            <a:r>
              <a:rPr lang="en-US" dirty="0" smtClean="0"/>
              <a:t>Create working prototype in 10 weeks.</a:t>
            </a:r>
          </a:p>
          <a:p>
            <a:r>
              <a:rPr lang="en-US" dirty="0" smtClean="0"/>
              <a:t>Entertaining to play with.</a:t>
            </a:r>
            <a:endParaRPr lang="en-US" dirty="0"/>
          </a:p>
        </p:txBody>
      </p:sp>
    </p:spTree>
    <p:extLst>
      <p:ext uri="{BB962C8B-B14F-4D97-AF65-F5344CB8AC3E}">
        <p14:creationId xmlns:p14="http://schemas.microsoft.com/office/powerpoint/2010/main" val="13174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5" name="Content Placeholder 4"/>
          <p:cNvSpPr>
            <a:spLocks noGrp="1"/>
          </p:cNvSpPr>
          <p:nvPr>
            <p:ph idx="1"/>
          </p:nvPr>
        </p:nvSpPr>
        <p:spPr/>
        <p:txBody>
          <a:bodyPr>
            <a:normAutofit/>
          </a:bodyPr>
          <a:lstStyle/>
          <a:p>
            <a:pPr marL="0" indent="0">
              <a:buNone/>
            </a:pPr>
            <a:r>
              <a:rPr lang="en-US" dirty="0"/>
              <a:t>Stress Test</a:t>
            </a:r>
          </a:p>
          <a:p>
            <a:pPr marL="304746" lvl="1" indent="0">
              <a:lnSpc>
                <a:spcPct val="100000"/>
              </a:lnSpc>
              <a:spcBef>
                <a:spcPts val="0"/>
              </a:spcBef>
              <a:buNone/>
            </a:pPr>
            <a:r>
              <a:rPr lang="en-US" dirty="0"/>
              <a:t>Materials needed:</a:t>
            </a:r>
          </a:p>
          <a:p>
            <a:pPr marL="609493" lvl="2" indent="0">
              <a:lnSpc>
                <a:spcPct val="100000"/>
              </a:lnSpc>
              <a:spcBef>
                <a:spcPts val="0"/>
              </a:spcBef>
              <a:buNone/>
            </a:pPr>
            <a:r>
              <a:rPr lang="en-US" dirty="0" smtClean="0"/>
              <a:t>Randomly distributed weights</a:t>
            </a:r>
            <a:r>
              <a:rPr lang="en-US" dirty="0"/>
              <a:t> </a:t>
            </a:r>
            <a:endParaRPr lang="en-US" dirty="0" smtClean="0"/>
          </a:p>
          <a:p>
            <a:pPr marL="609493" lvl="2" indent="0">
              <a:lnSpc>
                <a:spcPct val="100000"/>
              </a:lnSpc>
              <a:spcBef>
                <a:spcPts val="0"/>
              </a:spcBef>
              <a:buNone/>
            </a:pPr>
            <a:endParaRPr lang="en-US" dirty="0"/>
          </a:p>
          <a:p>
            <a:pPr lvl="1">
              <a:lnSpc>
                <a:spcPct val="100000"/>
              </a:lnSpc>
              <a:spcBef>
                <a:spcPts val="0"/>
              </a:spcBef>
            </a:pPr>
            <a:r>
              <a:rPr lang="en-US" dirty="0"/>
              <a:t>Test maximum tray weight</a:t>
            </a:r>
          </a:p>
          <a:p>
            <a:pPr marL="0" indent="0">
              <a:lnSpc>
                <a:spcPct val="120000"/>
              </a:lnSpc>
              <a:spcBef>
                <a:spcPts val="0"/>
              </a:spcBef>
              <a:buNone/>
            </a:pPr>
            <a:endParaRPr lang="en-US" dirty="0"/>
          </a:p>
          <a:p>
            <a:pPr marL="0" indent="0">
              <a:lnSpc>
                <a:spcPct val="120000"/>
              </a:lnSpc>
              <a:spcBef>
                <a:spcPts val="0"/>
              </a:spcBef>
              <a:buNone/>
            </a:pPr>
            <a:endParaRPr lang="en-US" dirty="0"/>
          </a:p>
          <a:p>
            <a:pPr>
              <a:lnSpc>
                <a:spcPct val="120000"/>
              </a:lnSpc>
              <a:spcBef>
                <a:spcPts val="0"/>
              </a:spcBef>
            </a:pPr>
            <a:endParaRPr lang="en-US" dirty="0"/>
          </a:p>
        </p:txBody>
      </p:sp>
    </p:spTree>
    <p:extLst>
      <p:ext uri="{BB962C8B-B14F-4D97-AF65-F5344CB8AC3E}">
        <p14:creationId xmlns:p14="http://schemas.microsoft.com/office/powerpoint/2010/main" val="379214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Most things worked well.</a:t>
            </a:r>
          </a:p>
          <a:p>
            <a:r>
              <a:rPr lang="en-US" dirty="0" smtClean="0"/>
              <a:t>Servo arms could work better.</a:t>
            </a:r>
          </a:p>
          <a:p>
            <a:r>
              <a:rPr lang="en-US" dirty="0" smtClean="0"/>
              <a:t>LEDs are nice and bright.</a:t>
            </a:r>
          </a:p>
          <a:p>
            <a:endParaRPr lang="en-US" dirty="0"/>
          </a:p>
          <a:p>
            <a:r>
              <a:rPr lang="en-US" dirty="0" smtClean="0"/>
              <a:t>Rx on </a:t>
            </a:r>
            <a:r>
              <a:rPr lang="en-US" dirty="0" smtClean="0"/>
              <a:t>Microprocessor from </a:t>
            </a:r>
            <a:r>
              <a:rPr lang="en-US" dirty="0" smtClean="0"/>
              <a:t>servo controller </a:t>
            </a:r>
            <a:r>
              <a:rPr lang="en-US" dirty="0" err="1" smtClean="0"/>
              <a:t>Tx</a:t>
            </a:r>
            <a:r>
              <a:rPr lang="en-US" dirty="0" smtClean="0"/>
              <a:t> not stepped </a:t>
            </a:r>
            <a:r>
              <a:rPr lang="en-US" dirty="0" smtClean="0"/>
              <a:t>down to 3.3V.</a:t>
            </a:r>
            <a:endParaRPr lang="en-US" dirty="0" smtClean="0"/>
          </a:p>
          <a:p>
            <a:r>
              <a:rPr lang="en-US" dirty="0" smtClean="0"/>
              <a:t>No resets.</a:t>
            </a:r>
          </a:p>
          <a:p>
            <a:r>
              <a:rPr lang="en-US" dirty="0" smtClean="0"/>
              <a:t>Need better errors and cleaner code.</a:t>
            </a:r>
          </a:p>
          <a:p>
            <a:endParaRPr lang="en-US" dirty="0"/>
          </a:p>
        </p:txBody>
      </p:sp>
    </p:spTree>
    <p:extLst>
      <p:ext uri="{BB962C8B-B14F-4D97-AF65-F5344CB8AC3E}">
        <p14:creationId xmlns:p14="http://schemas.microsoft.com/office/powerpoint/2010/main" val="5535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Sean</a:t>
            </a:r>
          </a:p>
          <a:p>
            <a:pPr lvl="1"/>
            <a:r>
              <a:rPr lang="en-US" dirty="0" smtClean="0"/>
              <a:t>Mechanical Design, LED Strip control code, GitHub guru.</a:t>
            </a:r>
          </a:p>
          <a:p>
            <a:r>
              <a:rPr lang="en-US" dirty="0" smtClean="0"/>
              <a:t>Waleed</a:t>
            </a:r>
          </a:p>
          <a:p>
            <a:pPr lvl="1"/>
            <a:r>
              <a:rPr lang="en-US" dirty="0" smtClean="0"/>
              <a:t>TWI Code, Servo arm assembly.</a:t>
            </a:r>
          </a:p>
          <a:p>
            <a:r>
              <a:rPr lang="en-US" dirty="0" smtClean="0"/>
              <a:t>Adrian</a:t>
            </a:r>
          </a:p>
          <a:p>
            <a:pPr lvl="1"/>
            <a:r>
              <a:rPr lang="en-US" dirty="0" smtClean="0"/>
              <a:t>Servo arm design, torque calculations, USART code, servo position algorithm, code formatting.</a:t>
            </a:r>
          </a:p>
          <a:p>
            <a:r>
              <a:rPr lang="en-US" dirty="0" smtClean="0"/>
              <a:t>Taylor</a:t>
            </a:r>
          </a:p>
          <a:p>
            <a:pPr lvl="1"/>
            <a:r>
              <a:rPr lang="en-US" dirty="0" smtClean="0"/>
              <a:t>Hardware design, schematic, layout, soldering, LED strip angle color code.</a:t>
            </a:r>
          </a:p>
          <a:p>
            <a:r>
              <a:rPr lang="en-US" dirty="0" smtClean="0"/>
              <a:t>Everyone!</a:t>
            </a:r>
          </a:p>
          <a:p>
            <a:pPr lvl="1"/>
            <a:r>
              <a:rPr lang="en-US" dirty="0" smtClean="0"/>
              <a:t>Homework, testing, assembly, coding something.</a:t>
            </a:r>
          </a:p>
        </p:txBody>
      </p:sp>
    </p:spTree>
    <p:extLst>
      <p:ext uri="{BB962C8B-B14F-4D97-AF65-F5344CB8AC3E}">
        <p14:creationId xmlns:p14="http://schemas.microsoft.com/office/powerpoint/2010/main" val="318133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Lessons Learned</a:t>
            </a:r>
            <a:endParaRPr lang="en-US" dirty="0"/>
          </a:p>
        </p:txBody>
      </p:sp>
      <p:sp>
        <p:nvSpPr>
          <p:cNvPr id="5" name="Subtitle 4"/>
          <p:cNvSpPr>
            <a:spLocks noGrp="1"/>
          </p:cNvSpPr>
          <p:nvPr>
            <p:ph type="subTitle" idx="1"/>
          </p:nvPr>
        </p:nvSpPr>
        <p:spPr/>
        <p:txBody>
          <a:bodyPr/>
          <a:lstStyle/>
          <a:p>
            <a:r>
              <a:rPr lang="en-US" dirty="0" smtClean="0"/>
              <a:t>What did we learn?</a:t>
            </a:r>
            <a:endParaRPr lang="en-US" dirty="0"/>
          </a:p>
        </p:txBody>
      </p:sp>
    </p:spTree>
    <p:extLst>
      <p:ext uri="{BB962C8B-B14F-4D97-AF65-F5344CB8AC3E}">
        <p14:creationId xmlns:p14="http://schemas.microsoft.com/office/powerpoint/2010/main" val="63467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a:t>
            </a:r>
            <a:endParaRPr lang="en-US" dirty="0"/>
          </a:p>
        </p:txBody>
      </p:sp>
      <p:pic>
        <p:nvPicPr>
          <p:cNvPr id="1033" name="Picture 9" descr="https://lh5.googleusercontent.com/zOq1il_--zBHdcYOgDFvrmCCrFC1ucVDd8kXgLgmtK9MnC6nny1HZn_ryFFRCxOLqQ46rs1DTYhlqqYRIeoACH6Zoxv7oOYk6Jyh3S5WvtacvCTL0e9GI825ByrpW9-i4zHeVaX1I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909" y="3551097"/>
            <a:ext cx="4820216" cy="24929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g_RELOf2DhCVAN0GPa0X1z6VuyGdIY7fs030pec3dB7xZCNCMLPXB7-E6fhPvh_o05-QpM9Eih8RP7W9tR9uQVOlCzCQdHqe_s63IDS9ZPU-6JoNVBrP9hVYMOzoNkPNM9K_G00ez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537" y="2295087"/>
            <a:ext cx="1995933" cy="20117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s://lh3.googleusercontent.com/lVCumIcZc1y_SfDpVMMqffHKPTZBcsS9zTkI6xcS5fLZFYX56Uv2_IsqbN59CUldcwOnEImbgRkoJushSECdMLPDBgNdg1hgLiLGYE2w-SUE7i7mAbVReX9dD5dRPfLZnZY22GQJZ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1281" y="3657600"/>
            <a:ext cx="3668413" cy="22799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6.googleusercontent.com/Q91KkfAO_fsi6zO3QZ-3PdgH7gvX6rqPdnLDHi1VXh2zxCVd8p1n-kKUgjzaOqPYbHFSW7ccuIJ-h5CYYH5G-EYFrK09G5StMwsGf6Lnj9Rusg0PXbUSjM9uC4qICbm9inJ4TmUcz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686" y="1586697"/>
            <a:ext cx="3100401" cy="18618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6UAnI2JGL_xGnkyv0aK98fx70uV7qkJJMbP_SVZHDgcy84zZ8I3LI_HtbKRl_lXcx130vtQspElmqVMJFXaxUGQlksp3ybsd6UNEUbnb1tHBsEPqbavNBmfcy-mpTZYzsRtjJPKiBQ"/>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1957" y="533400"/>
            <a:ext cx="3747304" cy="239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97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Requirements</a:t>
            </a:r>
          </a:p>
        </p:txBody>
      </p:sp>
      <p:sp>
        <p:nvSpPr>
          <p:cNvPr id="3" name="Content Placeholder 2"/>
          <p:cNvSpPr>
            <a:spLocks noGrp="1"/>
          </p:cNvSpPr>
          <p:nvPr>
            <p:ph idx="1"/>
          </p:nvPr>
        </p:nvSpPr>
        <p:spPr/>
        <p:txBody>
          <a:bodyPr>
            <a:normAutofit/>
          </a:bodyPr>
          <a:lstStyle/>
          <a:p>
            <a:r>
              <a:rPr lang="en-US" dirty="0" smtClean="0"/>
              <a:t>The </a:t>
            </a:r>
            <a:r>
              <a:rPr lang="en-US" dirty="0"/>
              <a:t>device should be easily held with two hands.</a:t>
            </a:r>
          </a:p>
          <a:p>
            <a:r>
              <a:rPr lang="en-US" dirty="0"/>
              <a:t>The device should hold an object on the table to balance.</a:t>
            </a:r>
          </a:p>
          <a:p>
            <a:r>
              <a:rPr lang="en-US" dirty="0"/>
              <a:t>The device should be responsive.</a:t>
            </a:r>
          </a:p>
          <a:p>
            <a:r>
              <a:rPr lang="en-US" dirty="0"/>
              <a:t>Should be simple and intuitive to use.</a:t>
            </a:r>
          </a:p>
          <a:p>
            <a:r>
              <a:rPr lang="en-US" dirty="0"/>
              <a:t>Should be visually appealing.</a:t>
            </a:r>
          </a:p>
          <a:p>
            <a:r>
              <a:rPr lang="en-US" dirty="0"/>
              <a:t>Should be inexpensive.</a:t>
            </a:r>
          </a:p>
          <a:p>
            <a:r>
              <a:rPr lang="en-US" dirty="0"/>
              <a:t>Should be safe.</a:t>
            </a:r>
            <a:endParaRPr lang="en-US" dirty="0" smtClean="0"/>
          </a:p>
        </p:txBody>
      </p:sp>
    </p:spTree>
    <p:extLst>
      <p:ext uri="{BB962C8B-B14F-4D97-AF65-F5344CB8AC3E}">
        <p14:creationId xmlns:p14="http://schemas.microsoft.com/office/powerpoint/2010/main" val="247617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3" name="Content Placeholder 2"/>
          <p:cNvSpPr>
            <a:spLocks noGrp="1"/>
          </p:cNvSpPr>
          <p:nvPr>
            <p:ph idx="1"/>
          </p:nvPr>
        </p:nvSpPr>
        <p:spPr/>
        <p:txBody>
          <a:bodyPr>
            <a:normAutofit fontScale="92500"/>
          </a:bodyPr>
          <a:lstStyle/>
          <a:p>
            <a:r>
              <a:rPr lang="en-US" dirty="0"/>
              <a:t>Must have at least one input (sensor) and at least one output (actuator).</a:t>
            </a:r>
          </a:p>
          <a:p>
            <a:r>
              <a:rPr lang="en-US" dirty="0"/>
              <a:t>Must have at least 2 layers on PCB.</a:t>
            </a:r>
          </a:p>
          <a:p>
            <a:r>
              <a:rPr lang="en-US" dirty="0"/>
              <a:t>Must have a microprocessor located on PCB.</a:t>
            </a:r>
          </a:p>
          <a:p>
            <a:r>
              <a:rPr lang="en-US" dirty="0"/>
              <a:t>Must have more than 25% surface mount </a:t>
            </a:r>
            <a:r>
              <a:rPr lang="en-US" dirty="0" smtClean="0"/>
              <a:t>components</a:t>
            </a:r>
            <a:r>
              <a:rPr lang="en-US" dirty="0"/>
              <a:t> </a:t>
            </a:r>
            <a:r>
              <a:rPr lang="en-US" dirty="0" smtClean="0"/>
              <a:t>(1206).</a:t>
            </a:r>
            <a:endParaRPr lang="en-US" dirty="0"/>
          </a:p>
          <a:p>
            <a:r>
              <a:rPr lang="en-US" dirty="0"/>
              <a:t>Must have top-side silk screen.</a:t>
            </a:r>
          </a:p>
          <a:p>
            <a:r>
              <a:rPr lang="en-US" dirty="0"/>
              <a:t>Must not start from existing design file.</a:t>
            </a:r>
          </a:p>
          <a:p>
            <a:r>
              <a:rPr lang="en-US" dirty="0"/>
              <a:t>Must have live documentation and use revision control.</a:t>
            </a:r>
          </a:p>
          <a:p>
            <a:r>
              <a:rPr lang="en-US" dirty="0"/>
              <a:t>Must be published with MIT license.</a:t>
            </a:r>
          </a:p>
        </p:txBody>
      </p:sp>
    </p:spTree>
    <p:extLst>
      <p:ext uri="{BB962C8B-B14F-4D97-AF65-F5344CB8AC3E}">
        <p14:creationId xmlns:p14="http://schemas.microsoft.com/office/powerpoint/2010/main" val="215986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Requirements</a:t>
            </a:r>
            <a:endParaRPr lang="en-US" dirty="0"/>
          </a:p>
        </p:txBody>
      </p:sp>
      <p:sp>
        <p:nvSpPr>
          <p:cNvPr id="3" name="Content Placeholder 2"/>
          <p:cNvSpPr>
            <a:spLocks noGrp="1"/>
          </p:cNvSpPr>
          <p:nvPr>
            <p:ph idx="1"/>
          </p:nvPr>
        </p:nvSpPr>
        <p:spPr/>
        <p:txBody>
          <a:bodyPr>
            <a:normAutofit/>
          </a:bodyPr>
          <a:lstStyle/>
          <a:p>
            <a:r>
              <a:rPr lang="en-US" b="1" dirty="0"/>
              <a:t>Functionality</a:t>
            </a:r>
            <a:endParaRPr lang="en-US" dirty="0"/>
          </a:p>
          <a:p>
            <a:pPr lvl="1"/>
            <a:r>
              <a:rPr lang="en-US" dirty="0"/>
              <a:t>The device should maintain a level position while powered on.</a:t>
            </a:r>
          </a:p>
          <a:p>
            <a:r>
              <a:rPr lang="en-US" b="1" dirty="0"/>
              <a:t>Performance</a:t>
            </a:r>
            <a:endParaRPr lang="en-US" dirty="0"/>
          </a:p>
          <a:p>
            <a:pPr lvl="1"/>
            <a:r>
              <a:rPr lang="en-US" dirty="0"/>
              <a:t>The device should level itself within 5</a:t>
            </a:r>
            <a:r>
              <a:rPr lang="en-US" dirty="0" smtClean="0"/>
              <a:t> degrees.</a:t>
            </a:r>
            <a:endParaRPr lang="en-US" dirty="0"/>
          </a:p>
          <a:p>
            <a:pPr lvl="1"/>
            <a:r>
              <a:rPr lang="en-US" dirty="0"/>
              <a:t>Should move to a level position within 2 seconds of becoming </a:t>
            </a:r>
            <a:r>
              <a:rPr lang="en-US" dirty="0" smtClean="0"/>
              <a:t>unleveled.</a:t>
            </a:r>
            <a:endParaRPr lang="en-US" dirty="0"/>
          </a:p>
          <a:p>
            <a:pPr lvl="1"/>
            <a:r>
              <a:rPr lang="en-US" dirty="0"/>
              <a:t>Table should remain level up to 15 degrees relative to the horizontal.</a:t>
            </a:r>
          </a:p>
          <a:p>
            <a:r>
              <a:rPr lang="en-US" b="1" dirty="0"/>
              <a:t>Economic</a:t>
            </a:r>
            <a:endParaRPr lang="en-US" dirty="0"/>
          </a:p>
          <a:p>
            <a:pPr lvl="1"/>
            <a:r>
              <a:rPr lang="en-US" dirty="0"/>
              <a:t>Total parts cost will not exceed $200.</a:t>
            </a:r>
          </a:p>
        </p:txBody>
      </p:sp>
    </p:spTree>
    <p:extLst>
      <p:ext uri="{BB962C8B-B14F-4D97-AF65-F5344CB8AC3E}">
        <p14:creationId xmlns:p14="http://schemas.microsoft.com/office/powerpoint/2010/main" val="114494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Requirements</a:t>
            </a:r>
            <a:endParaRPr lang="en-US" dirty="0"/>
          </a:p>
        </p:txBody>
      </p:sp>
      <p:sp>
        <p:nvSpPr>
          <p:cNvPr id="3" name="Content Placeholder 2"/>
          <p:cNvSpPr>
            <a:spLocks noGrp="1"/>
          </p:cNvSpPr>
          <p:nvPr>
            <p:ph idx="1"/>
          </p:nvPr>
        </p:nvSpPr>
        <p:spPr/>
        <p:txBody>
          <a:bodyPr>
            <a:normAutofit/>
          </a:bodyPr>
          <a:lstStyle/>
          <a:p>
            <a:r>
              <a:rPr lang="en-US" b="1" dirty="0"/>
              <a:t>Energy</a:t>
            </a:r>
            <a:endParaRPr lang="en-US" dirty="0"/>
          </a:p>
          <a:p>
            <a:pPr lvl="1"/>
            <a:r>
              <a:rPr lang="en-US" dirty="0"/>
              <a:t>The system will should run off batteries for at least 1 hour.</a:t>
            </a:r>
          </a:p>
          <a:p>
            <a:r>
              <a:rPr lang="en-US" b="1" dirty="0"/>
              <a:t>Health &amp; Safety</a:t>
            </a:r>
            <a:endParaRPr lang="en-US" dirty="0"/>
          </a:p>
          <a:p>
            <a:pPr lvl="1"/>
            <a:r>
              <a:rPr lang="en-US" dirty="0"/>
              <a:t>Power system and components should be inaccessible to user.</a:t>
            </a:r>
          </a:p>
          <a:p>
            <a:r>
              <a:rPr lang="en-US" b="1" dirty="0"/>
              <a:t>Environmental</a:t>
            </a:r>
            <a:endParaRPr lang="en-US" dirty="0"/>
          </a:p>
          <a:p>
            <a:pPr lvl="1"/>
            <a:r>
              <a:rPr lang="en-US" dirty="0"/>
              <a:t>Should be manufactured with lead free solder.</a:t>
            </a:r>
          </a:p>
          <a:p>
            <a:r>
              <a:rPr lang="en-US" b="1" dirty="0"/>
              <a:t>Manufacturability</a:t>
            </a:r>
            <a:endParaRPr lang="en-US" dirty="0"/>
          </a:p>
          <a:p>
            <a:pPr lvl="1"/>
            <a:r>
              <a:rPr lang="en-US" dirty="0"/>
              <a:t>PCB should be greater than 1.5 sq. inch and smaller than 140 sq. inches.</a:t>
            </a:r>
          </a:p>
        </p:txBody>
      </p:sp>
    </p:spTree>
    <p:extLst>
      <p:ext uri="{BB962C8B-B14F-4D97-AF65-F5344CB8AC3E}">
        <p14:creationId xmlns:p14="http://schemas.microsoft.com/office/powerpoint/2010/main" val="283181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0</TotalTime>
  <Words>1686</Words>
  <Application>Microsoft Office PowerPoint</Application>
  <PresentationFormat>Custom</PresentationFormat>
  <Paragraphs>314</Paragraphs>
  <Slides>43</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Arial</vt:lpstr>
      <vt:lpstr>Calibri</vt:lpstr>
      <vt:lpstr>Wingdings</vt:lpstr>
      <vt:lpstr>Tech 16x9</vt:lpstr>
      <vt:lpstr>Acrobat Document</vt:lpstr>
      <vt:lpstr>Team 04 – Self Leveling Table</vt:lpstr>
      <vt:lpstr>Problem or Need</vt:lpstr>
      <vt:lpstr>Motivation</vt:lpstr>
      <vt:lpstr>Objective</vt:lpstr>
      <vt:lpstr>Alternatives</vt:lpstr>
      <vt:lpstr>Marketing Requirements</vt:lpstr>
      <vt:lpstr>Constraints</vt:lpstr>
      <vt:lpstr>Engineering Requirements</vt:lpstr>
      <vt:lpstr>Engineering Requirements</vt:lpstr>
      <vt:lpstr>Engineering Requirements</vt:lpstr>
      <vt:lpstr>Our Approach</vt:lpstr>
      <vt:lpstr>Initial Concept</vt:lpstr>
      <vt:lpstr>Servo Brackets</vt:lpstr>
      <vt:lpstr>PCB &amp; Battery Placement</vt:lpstr>
      <vt:lpstr>Base to Servo Brackets Mounting</vt:lpstr>
      <vt:lpstr>Tray to Base Assembly</vt:lpstr>
      <vt:lpstr>Base Assembly</vt:lpstr>
      <vt:lpstr>Final Design</vt:lpstr>
      <vt:lpstr>PowerPoint Presentation</vt:lpstr>
      <vt:lpstr>PowerPoint Presentation</vt:lpstr>
      <vt:lpstr>UML: Activity Diagram</vt:lpstr>
      <vt:lpstr>PowerPoint Presentation</vt:lpstr>
      <vt:lpstr>PowerPoint Presentation</vt:lpstr>
      <vt:lpstr>Code</vt:lpstr>
      <vt:lpstr>Code – TWI Communication</vt:lpstr>
      <vt:lpstr>Code – Accelerometer</vt:lpstr>
      <vt:lpstr>Code – USART </vt:lpstr>
      <vt:lpstr>Code – Servo Controller</vt:lpstr>
      <vt:lpstr>Servo Position Calculation</vt:lpstr>
      <vt:lpstr>Adafruit Dotstar</vt:lpstr>
      <vt:lpstr>SPI Communication</vt:lpstr>
      <vt:lpstr>Main Program Flow</vt:lpstr>
      <vt:lpstr>Main Program Flow</vt:lpstr>
      <vt:lpstr>Tools Used</vt:lpstr>
      <vt:lpstr>IP and Prior Work</vt:lpstr>
      <vt:lpstr>IP and Prior Work</vt:lpstr>
      <vt:lpstr>Testing</vt:lpstr>
      <vt:lpstr>Testing</vt:lpstr>
      <vt:lpstr>Testing</vt:lpstr>
      <vt:lpstr>Testing</vt:lpstr>
      <vt:lpstr>Results</vt:lpstr>
      <vt:lpstr>Contributions</vt:lpstr>
      <vt:lpstr>Lessons Learned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2015-12-09T02:00:39Z</dcterms:created>
  <dcterms:modified xsi:type="dcterms:W3CDTF">2015-12-10T20:35:28Z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